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C400"/>
    <a:srgbClr val="333333"/>
    <a:srgbClr val="1A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4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5447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F4C400"/>
          </a:solidFill>
          <a:ln w="12700">
            <a:solidFill>
              <a:srgbClr val="F4C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7395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F8F8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КЕЧ: Unlimited • Press Kit • 20.10.2026</a:t>
            </a:r>
            <a:endParaRPr lang="en-US" sz="800" dirty="0">
              <a:latin typeface="Sofia Sans" panose="020B05030600000200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  <a:latin typeface="Sofia Sans" panose="020B0503060000020004" pitchFamily="34" charset="0"/>
                <a:ea typeface="Sofia Sans" panose="020B0503060000020004" pitchFamily="34" charset="0"/>
                <a:cs typeface="Arial"/>
              </a:defRPr>
            </a:lvl1pPr>
          </a:lstStyle>
          <a:p>
            <a:fld id="{F7021451-1387-4CA6-816F-3879F97B5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D90909"/>
          </a:solidFill>
          <a:ln w="12700">
            <a:solidFill>
              <a:srgbClr val="D9090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7395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7736E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КЕЧ: Unlimited • Press Kit • 20.10.2026</a:t>
            </a:r>
            <a:endParaRPr lang="en-US" sz="800" dirty="0">
              <a:latin typeface="Sofia Sans" panose="020B05030600000200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36E"/>
                </a:solidFill>
                <a:latin typeface="Sofia Sans" panose="020B0503060000020004" pitchFamily="34" charset="0"/>
                <a:ea typeface="Sofia Sans" panose="020B0503060000020004" pitchFamily="34" charset="0"/>
                <a:cs typeface="Arial"/>
              </a:defRPr>
            </a:lvl1pPr>
          </a:lstStyle>
          <a:p>
            <a:fld id="{F7021451-1387-4CA6-816F-3879F97B5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  <a:latin typeface="Sofia Sans" panose="020B0503060000020004" pitchFamily="34" charset="0"/>
                <a:ea typeface="Sofia Sans" panose="020B0503060000020004" pitchFamily="34" charset="0"/>
                <a:cs typeface="Arial"/>
              </a:defRPr>
            </a:lvl1pPr>
          </a:lstStyle>
          <a:p>
            <a:fld id="{F7021451-1387-4CA6-816F-3879F97B5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ech.show/" TargetMode="External"/><Relationship Id="rId4" Type="http://schemas.openxmlformats.org/officeDocument/2006/relationships/hyperlink" Target="https://www.eventim.bg/eventseries/%D0%BA%D0%B5%D1%87-%D1%88%D0%BE%D1%83-1-%D0%B2-%D1%82%D0%BE%D0%BF%D0%BB%D0%BE%D1%86%D0%B5%D0%BD%D1%82%D1%80%D0%B0%D0%BB%D0%B0-4252499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ventim.bg/eventseries/%D0%BA%D0%B5%D1%87-%D1%88%D0%BE%D1%83-1-%D0%B2-%D1%82%D0%BE%D0%BF%D0%BB%D0%BE%D1%86%D0%B5%D0%BD%D1%82%D1%80%D0%B0%D0%BB%D0%B0-4252499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ventim.bg/eventseries/%D0%BA%D0%B5%D1%87-%D1%88%D0%BE%D1%83-1-%D0%B2-%D1%82%D0%BE%D0%BF%D0%BB%D0%BE%D1%86%D0%B5%D0%BD%D1%82%D1%80%D0%B0%D0%BB%D0%B0-4252499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17">
            <a:extLst>
              <a:ext uri="{FF2B5EF4-FFF2-40B4-BE49-F238E27FC236}">
                <a16:creationId xmlns:a16="http://schemas.microsoft.com/office/drawing/2014/main" id="{5D934BD8-FE6C-4DBC-87EC-C3FC8CF061F3}"/>
              </a:ext>
            </a:extLst>
          </p:cNvPr>
          <p:cNvSpPr/>
          <p:nvPr/>
        </p:nvSpPr>
        <p:spPr>
          <a:xfrm>
            <a:off x="8805672" y="5072427"/>
            <a:ext cx="1920240" cy="530352"/>
          </a:xfrm>
          <a:prstGeom prst="roundRect">
            <a:avLst>
              <a:gd name="adj" fmla="val 13793"/>
            </a:avLst>
          </a:prstGeom>
          <a:solidFill>
            <a:srgbClr val="1A1A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" name="Shape 0"/>
          <p:cNvSpPr/>
          <p:nvPr/>
        </p:nvSpPr>
        <p:spPr>
          <a:xfrm>
            <a:off x="10486861" y="-10886"/>
            <a:ext cx="4325112" cy="6729984"/>
          </a:xfrm>
          <a:prstGeom prst="parallelogram">
            <a:avLst>
              <a:gd name="adj" fmla="val 48658"/>
            </a:avLst>
          </a:prstGeom>
          <a:solidFill>
            <a:srgbClr val="710000">
              <a:alpha val="80000"/>
            </a:srgbClr>
          </a:solidFill>
          <a:ln w="12700">
            <a:solidFill>
              <a:srgbClr val="710000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530352"/>
            <a:ext cx="2697480" cy="292608"/>
          </a:xfrm>
          <a:prstGeom prst="roundRect">
            <a:avLst>
              <a:gd name="adj" fmla="val 31250"/>
            </a:avLst>
          </a:prstGeom>
          <a:solidFill>
            <a:srgbClr val="241F18"/>
          </a:solidFill>
          <a:ln w="12700">
            <a:solidFill>
              <a:srgbClr val="241F1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548640"/>
            <a:ext cx="2606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PRESS KIT • </a:t>
            </a:r>
            <a:r>
              <a:rPr lang="bg-BG" sz="82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КЕЧ</a:t>
            </a:r>
            <a:r>
              <a:rPr lang="en-US" sz="82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ШОУ</a:t>
            </a:r>
            <a:r>
              <a:rPr lang="bg-BG" sz="82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В ТОПЛОЦЕНТРАЛА</a:t>
            </a:r>
            <a:endParaRPr lang="en-US" sz="820" dirty="0">
              <a:latin typeface="Sofia Sans" panose="020B05030600000200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566928" y="1133856"/>
            <a:ext cx="5852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ГОТОВИ ЛИ СТЕ</a:t>
            </a:r>
            <a:endParaRPr lang="en-US" sz="3100" dirty="0">
              <a:latin typeface="Sofia Sans" panose="020B0503060000020004" pitchFamily="34" charset="0"/>
            </a:endParaRPr>
          </a:p>
          <a:p>
            <a:pPr marL="0" indent="0" algn="l">
              <a:buNone/>
            </a:pPr>
            <a:r>
              <a:rPr lang="en-US" sz="31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ЗА МАЛКО</a:t>
            </a:r>
            <a:endParaRPr lang="en-US" sz="3100" dirty="0">
              <a:latin typeface="Sofia Sans" panose="020B05030600000200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566928" y="2395728"/>
            <a:ext cx="38862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F4C400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КЕЧ</a:t>
            </a:r>
            <a:r>
              <a:rPr lang="en-US" sz="4600" b="1" dirty="0">
                <a:solidFill>
                  <a:schemeClr val="bg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4600" dirty="0">
              <a:solidFill>
                <a:schemeClr val="bg1"/>
              </a:solidFill>
              <a:latin typeface="Sofia Sans" panose="020B0503060000020004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03504" y="3401568"/>
            <a:ext cx="6217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AE5D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20 октомври 2026 • 19:00 ч. • Топлоцентрала, София • Зала 1</a:t>
            </a:r>
            <a:endParaRPr lang="en-US" sz="1500" dirty="0">
              <a:latin typeface="Sofia Sans" panose="020B0503060000020004" pitchFamily="34" charset="0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603504" y="4078224"/>
            <a:ext cx="5669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DDD7C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Дебютното шоу на КЕЧ: Unlimited </a:t>
            </a:r>
            <a:r>
              <a:rPr lang="bg-BG" sz="1700" dirty="0">
                <a:solidFill>
                  <a:srgbClr val="DDD7C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1700" dirty="0">
                <a:solidFill>
                  <a:srgbClr val="DDD7C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професионален кеч на живо, персонажи, истории и публика, която е част от случващото се на ринга.</a:t>
            </a:r>
            <a:endParaRPr lang="en-US" sz="1700" dirty="0">
              <a:latin typeface="Sofia Sans" panose="020B0503060000020004" pitchFamily="34" charset="0"/>
            </a:endParaRPr>
          </a:p>
        </p:txBody>
      </p:sp>
      <p:pic>
        <p:nvPicPr>
          <p:cNvPr id="10" name="Image 0" descr="/mnt/data/KECH UNLIMITED LOGO - Bor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1161288"/>
            <a:ext cx="4983480" cy="1746504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675120" y="4059936"/>
            <a:ext cx="1417320" cy="749808"/>
          </a:xfrm>
          <a:prstGeom prst="roundRect">
            <a:avLst>
              <a:gd name="adj" fmla="val 9756"/>
            </a:avLst>
          </a:prstGeom>
          <a:solidFill>
            <a:srgbClr val="1A1A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839712" y="4169664"/>
            <a:ext cx="1088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ДАТА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6839712" y="4389120"/>
            <a:ext cx="1088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20.10.2026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8220456" y="4059936"/>
            <a:ext cx="1417320" cy="749808"/>
          </a:xfrm>
          <a:prstGeom prst="roundRect">
            <a:avLst>
              <a:gd name="adj" fmla="val 9756"/>
            </a:avLst>
          </a:prstGeom>
          <a:solidFill>
            <a:srgbClr val="1A1A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385048" y="4169664"/>
            <a:ext cx="1088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НАЧАЛО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8385048" y="4389120"/>
            <a:ext cx="1088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19:00 ч.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9765792" y="4059936"/>
            <a:ext cx="1783080" cy="749808"/>
          </a:xfrm>
          <a:prstGeom prst="roundRect">
            <a:avLst>
              <a:gd name="adj" fmla="val 9756"/>
            </a:avLst>
          </a:prstGeom>
          <a:solidFill>
            <a:srgbClr val="1A1A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930384" y="4169664"/>
            <a:ext cx="1453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МЯСТО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9930384" y="4389120"/>
            <a:ext cx="14538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Топлоцентрала • Зала 1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6656832" y="5074920"/>
            <a:ext cx="1920240" cy="530352"/>
          </a:xfrm>
          <a:prstGeom prst="roundRect">
            <a:avLst>
              <a:gd name="adj" fmla="val 13793"/>
            </a:avLst>
          </a:prstGeom>
          <a:solidFill>
            <a:srgbClr val="F4C400"/>
          </a:solidFill>
          <a:ln w="12700">
            <a:solidFill>
              <a:srgbClr val="F4C400"/>
            </a:solidFill>
            <a:prstDash val="solid"/>
          </a:ln>
        </p:spPr>
      </p:sp>
      <p:sp>
        <p:nvSpPr>
          <p:cNvPr id="21" name="Text 18">
            <a:hlinkClick r:id="rId4"/>
          </p:cNvPr>
          <p:cNvSpPr/>
          <p:nvPr/>
        </p:nvSpPr>
        <p:spPr>
          <a:xfrm>
            <a:off x="6656832" y="5074920"/>
            <a:ext cx="1920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u="sng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БИЛЕТИ • EVENTIM</a:t>
            </a:r>
            <a:endParaRPr lang="en-US" sz="1150" dirty="0">
              <a:latin typeface="Sofia Sans" panose="020B05030600000200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>
                <a:latin typeface="Sofia Sans" panose="020B0503060000020004" pitchFamily="34" charset="0"/>
              </a:rPr>
              <a:t>1</a:t>
            </a:fld>
            <a:endParaRPr lang="en-US" dirty="0">
              <a:latin typeface="Sofia Sans" panose="020B0503060000020004" pitchFamily="34" charset="0"/>
            </a:endParaRPr>
          </a:p>
        </p:txBody>
      </p:sp>
      <p:sp>
        <p:nvSpPr>
          <p:cNvPr id="23" name="Text 18">
            <a:hlinkClick r:id="rId4"/>
            <a:extLst>
              <a:ext uri="{FF2B5EF4-FFF2-40B4-BE49-F238E27FC236}">
                <a16:creationId xmlns:a16="http://schemas.microsoft.com/office/drawing/2014/main" id="{561DEED4-B81C-41AC-A27D-2D014A1E94E6}"/>
              </a:ext>
            </a:extLst>
          </p:cNvPr>
          <p:cNvSpPr/>
          <p:nvPr/>
        </p:nvSpPr>
        <p:spPr>
          <a:xfrm>
            <a:off x="8805672" y="5072427"/>
            <a:ext cx="1920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u="sng" dirty="0">
                <a:solidFill>
                  <a:schemeClr val="bg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endParaRPr lang="en-US" sz="1150" dirty="0">
              <a:solidFill>
                <a:schemeClr val="bg1"/>
              </a:solidFill>
              <a:latin typeface="Sofia Sans" panose="020B05030600000200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3891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2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01 / ОСНОВНИ ДАННИ</a:t>
            </a:r>
            <a:endParaRPr lang="en-US" sz="920" dirty="0">
              <a:latin typeface="Sofia Sans" panose="020B05030600000200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66928" y="749808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Събитието накратко</a:t>
            </a:r>
            <a:endParaRPr lang="en-US" sz="2500" dirty="0">
              <a:latin typeface="Sofia Sans" panose="020B05030600000200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66928" y="132588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Всичко необходимо за кратка новина, календарна публикация, радио анонс или редакционен материал.</a:t>
            </a:r>
            <a:endParaRPr lang="en-US" sz="1300" dirty="0">
              <a:latin typeface="Sofia Sans" panose="020B05030600000200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66928" y="1901952"/>
            <a:ext cx="2788920" cy="932688"/>
          </a:xfrm>
          <a:prstGeom prst="roundRect">
            <a:avLst>
              <a:gd name="adj" fmla="val 7843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2011680"/>
            <a:ext cx="2459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СЪБИТИЕ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31520" y="2231136"/>
            <a:ext cx="245973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КЕЧ: Unlimited </a:t>
            </a:r>
            <a:r>
              <a:rPr lang="bg-BG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дебютно шоу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520440" y="1901952"/>
            <a:ext cx="1965960" cy="932688"/>
          </a:xfrm>
          <a:prstGeom prst="roundRect">
            <a:avLst>
              <a:gd name="adj" fmla="val 7843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85032" y="2011680"/>
            <a:ext cx="16367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ДАТА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3685032" y="2231136"/>
            <a:ext cx="16367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20 октомври 2026 г.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650992" y="1901952"/>
            <a:ext cx="1600200" cy="932688"/>
          </a:xfrm>
          <a:prstGeom prst="roundRect">
            <a:avLst>
              <a:gd name="adj" fmla="val 7843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815584" y="2011680"/>
            <a:ext cx="12710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НАЧАЛО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5815584" y="2231136"/>
            <a:ext cx="127101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19:00 ч.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415784" y="1901952"/>
            <a:ext cx="4187952" cy="932688"/>
          </a:xfrm>
          <a:prstGeom prst="roundRect">
            <a:avLst>
              <a:gd name="adj" fmla="val 7843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580376" y="2011680"/>
            <a:ext cx="38587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МЯСТО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7580376" y="2231136"/>
            <a:ext cx="3858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Топлоцентрала, </a:t>
            </a:r>
            <a:r>
              <a:rPr lang="en-US" sz="1220" b="1" dirty="0" err="1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София</a:t>
            </a: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- </a:t>
            </a:r>
            <a:r>
              <a:rPr lang="en-US" sz="1220" b="1" dirty="0" err="1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Зала</a:t>
            </a: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1</a:t>
            </a:r>
            <a:endParaRPr lang="bg-BG" sz="1220" b="1" dirty="0">
              <a:solidFill>
                <a:srgbClr val="111111"/>
              </a:solidFill>
              <a:latin typeface="Sofia Sans" panose="020B0503060000020004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bg-BG" sz="1220" dirty="0">
                <a:latin typeface="Sofia Sans" panose="020B0503060000020004" pitchFamily="34" charset="0"/>
              </a:rPr>
              <a:t>ул. „Емил </a:t>
            </a:r>
            <a:r>
              <a:rPr lang="bg-BG" sz="1220" dirty="0" err="1">
                <a:latin typeface="Sofia Sans" panose="020B0503060000020004" pitchFamily="34" charset="0"/>
              </a:rPr>
              <a:t>Берсински</a:t>
            </a:r>
            <a:r>
              <a:rPr lang="bg-BG" sz="1220" dirty="0">
                <a:latin typeface="Sofia Sans" panose="020B0503060000020004" pitchFamily="34" charset="0"/>
              </a:rPr>
              <a:t>“ № 5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66928" y="2999232"/>
            <a:ext cx="3035808" cy="950976"/>
          </a:xfrm>
          <a:prstGeom prst="roundRect">
            <a:avLst>
              <a:gd name="adj" fmla="val 7692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" y="3108960"/>
            <a:ext cx="27066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ФОРМАТ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731520" y="3328416"/>
            <a:ext cx="2706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Професионално кеч шоу на живо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767328" y="2999232"/>
            <a:ext cx="4636008" cy="950976"/>
          </a:xfrm>
          <a:prstGeom prst="roundRect">
            <a:avLst>
              <a:gd name="adj" fmla="val 7692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931920" y="3108960"/>
            <a:ext cx="43068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УЧАСТНИЦИ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3931920" y="3328416"/>
            <a:ext cx="43068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„Шахматиста“ Виктор Миленов • VHS • Джордж „Вайс“ Стаменов • още участници от България и чужбина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567928" y="2999232"/>
            <a:ext cx="3035808" cy="950976"/>
          </a:xfrm>
          <a:prstGeom prst="roundRect">
            <a:avLst>
              <a:gd name="adj" fmla="val 7692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732520" y="3108960"/>
            <a:ext cx="27066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ВОДЕЩ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8732520" y="3328416"/>
            <a:ext cx="2706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Радостин Радев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566928" y="4114800"/>
            <a:ext cx="3035808" cy="950976"/>
          </a:xfrm>
          <a:prstGeom prst="roundRect">
            <a:avLst>
              <a:gd name="adj" fmla="val 7692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31520" y="4224528"/>
            <a:ext cx="27066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КОМЕНТАТОРИ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731520" y="4443984"/>
            <a:ext cx="2706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bg-BG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Г</a:t>
            </a: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-н Стефанов и Хектор Харманли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767328" y="4114800"/>
            <a:ext cx="3794760" cy="950976"/>
          </a:xfrm>
          <a:prstGeom prst="roundRect">
            <a:avLst>
              <a:gd name="adj" fmla="val 7692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931920" y="4224528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ОРГАНИЗАТОР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3931920" y="4443984"/>
            <a:ext cx="34655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Раунд Тейбъл Продъкшънс ООД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7726680" y="4114800"/>
            <a:ext cx="1828800" cy="950976"/>
          </a:xfrm>
          <a:prstGeom prst="roundRect">
            <a:avLst>
              <a:gd name="adj" fmla="val 7692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7891272" y="4224528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БИЛЕТИ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34" name="Text 32"/>
          <p:cNvSpPr txBox="1"/>
          <p:nvPr/>
        </p:nvSpPr>
        <p:spPr>
          <a:xfrm>
            <a:off x="7891272" y="4443984"/>
            <a:ext cx="1499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Eventim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9720072" y="4114800"/>
            <a:ext cx="1883664" cy="950976"/>
          </a:xfrm>
          <a:prstGeom prst="roundRect">
            <a:avLst>
              <a:gd name="adj" fmla="val 7692"/>
            </a:avLst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9893808" y="4261104"/>
            <a:ext cx="1517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EVENTIM</a:t>
            </a:r>
            <a:endParaRPr lang="en-US" sz="800" dirty="0">
              <a:latin typeface="Sofia Sans" panose="020B0503060000020004" pitchFamily="34" charset="0"/>
            </a:endParaRPr>
          </a:p>
        </p:txBody>
      </p:sp>
      <p:sp>
        <p:nvSpPr>
          <p:cNvPr id="37" name="Text 35">
            <a:hlinkClick r:id="rId3"/>
          </p:cNvPr>
          <p:cNvSpPr/>
          <p:nvPr/>
        </p:nvSpPr>
        <p:spPr>
          <a:xfrm>
            <a:off x="9866376" y="4480560"/>
            <a:ext cx="1581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u="sng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ОТВОРИ БИЛЕТНАТА</a:t>
            </a:r>
            <a:endParaRPr lang="en-US" sz="920" dirty="0">
              <a:latin typeface="Sofia Sans" panose="020B0503060000020004" pitchFamily="34" charset="0"/>
            </a:endParaRPr>
          </a:p>
          <a:p>
            <a:pPr marL="0" indent="0" algn="ctr">
              <a:buNone/>
            </a:pPr>
            <a:r>
              <a:rPr lang="en-US" sz="920" b="1" u="sng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СТРАНИЦА →</a:t>
            </a:r>
            <a:endParaRPr lang="en-US" sz="920" dirty="0">
              <a:latin typeface="Sofia Sans" panose="020B0503060000020004" pitchFamily="34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566928" y="5321808"/>
            <a:ext cx="11036808" cy="786384"/>
          </a:xfrm>
          <a:prstGeom prst="roundRect">
            <a:avLst>
              <a:gd name="adj" fmla="val 9302"/>
            </a:avLst>
          </a:prstGeom>
          <a:solidFill>
            <a:srgbClr val="FFF3C1"/>
          </a:solidFill>
          <a:ln w="12700">
            <a:solidFill>
              <a:srgbClr val="EAC33B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777240" y="5468112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30" b="1" dirty="0">
                <a:solidFill>
                  <a:srgbClr val="710000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Кратко представяне за медии</a:t>
            </a:r>
            <a:endParaRPr lang="en-US" sz="830" dirty="0">
              <a:latin typeface="Sofia Sans" panose="020B0503060000020004" pitchFamily="34" charset="0"/>
            </a:endParaRPr>
          </a:p>
        </p:txBody>
      </p:sp>
      <p:sp>
        <p:nvSpPr>
          <p:cNvPr id="40" name="Text 38"/>
          <p:cNvSpPr txBox="1"/>
          <p:nvPr/>
        </p:nvSpPr>
        <p:spPr>
          <a:xfrm>
            <a:off x="2761488" y="5440680"/>
            <a:ext cx="8458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На 20 октомври 2026 г. Топлоцентрала в София ще бъде домакин на дебютното шоу на КЕЧ: Unlimited </a:t>
            </a:r>
            <a:r>
              <a:rPr lang="bg-BG" sz="1130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1130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българска продукция с професионални кеч мачове на живо, сценични персонажи и истории, развиващи се пред публиката.</a:t>
            </a:r>
            <a:endParaRPr lang="en-US" sz="1130" dirty="0">
              <a:latin typeface="Sofia Sans" panose="020B0503060000020004" pitchFamily="34" charset="0"/>
            </a:endParaRPr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36E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>
                <a:latin typeface="Sofia Sans" panose="020B0503060000020004" pitchFamily="34" charset="0"/>
              </a:rPr>
              <a:t>2</a:t>
            </a:fld>
            <a:endParaRPr lang="en-US" dirty="0">
              <a:latin typeface="Sofia Sans" panose="020B05030600000200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3891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2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02 / КОНТЕКСТ</a:t>
            </a:r>
            <a:endParaRPr lang="en-US" sz="920" dirty="0">
              <a:latin typeface="Sofia Sans" panose="020B05030600000200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66928" y="749808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Какво е професионален кеч?</a:t>
            </a:r>
            <a:endParaRPr lang="en-US" sz="2500" dirty="0">
              <a:latin typeface="Sofia Sans" panose="020B05030600000200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66928" y="132588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BFBAB3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Кратко обяснение за медии и партньори, които не отразяват редовно професионален кеч.</a:t>
            </a:r>
            <a:endParaRPr lang="en-US" sz="1300" dirty="0">
              <a:latin typeface="Sofia Sans" panose="020B05030600000200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66928" y="1828800"/>
            <a:ext cx="5394960" cy="1353312"/>
          </a:xfrm>
          <a:prstGeom prst="roundRect">
            <a:avLst>
              <a:gd name="adj" fmla="val 5405"/>
            </a:avLst>
          </a:prstGeom>
          <a:solidFill>
            <a:srgbClr val="191919"/>
          </a:solidFill>
          <a:ln w="12700">
            <a:solidFill>
              <a:srgbClr val="36363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029968"/>
            <a:ext cx="4892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Професионалният кеч е спортно-развлекателно сценично представление, в което участниците изпълняват физически двубои на ринг и едновременно играят персонажи в развиващи се истории.</a:t>
            </a:r>
            <a:endParaRPr lang="en-US" sz="1400" dirty="0">
              <a:latin typeface="Sofia Sans" panose="020B05030600000200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236208" y="1828800"/>
            <a:ext cx="5367528" cy="1353312"/>
          </a:xfrm>
          <a:prstGeom prst="roundRect">
            <a:avLst>
              <a:gd name="adj" fmla="val 5405"/>
            </a:avLst>
          </a:prstGeom>
          <a:solidFill>
            <a:srgbClr val="191919"/>
          </a:solidFill>
          <a:ln w="12700">
            <a:solidFill>
              <a:srgbClr val="36363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92240" y="2029968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Мачовете имат предварително изградена драматургична посока, но физическото изпълнение, паданията, скоковете и голяма част от взаимодействието се случват на живо.</a:t>
            </a:r>
            <a:endParaRPr lang="en-US" sz="1400" dirty="0">
              <a:latin typeface="Sofia Sans" panose="020B05030600000200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66928" y="3547872"/>
            <a:ext cx="3401568" cy="1965960"/>
          </a:xfrm>
          <a:prstGeom prst="roundRect">
            <a:avLst>
              <a:gd name="adj" fmla="val 3721"/>
            </a:avLst>
          </a:prstGeom>
          <a:solidFill>
            <a:srgbClr val="1D1D1D"/>
          </a:solidFill>
          <a:ln w="12700">
            <a:solidFill>
              <a:srgbClr val="3A3A3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68096" y="3730752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F4C400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500" dirty="0">
              <a:latin typeface="Sofia Sans" panose="020B05030600000200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768096" y="427024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АТЛЕТИКА</a:t>
            </a:r>
            <a:endParaRPr lang="en-US" sz="1120" dirty="0">
              <a:latin typeface="Sofia Sans" panose="020B0503060000020004" pitchFamily="34" charset="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768096" y="4700016"/>
            <a:ext cx="2971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CFCAC3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Физическа подготовка, координация, силови и акробатични елементи и контрол на риска.</a:t>
            </a:r>
            <a:endParaRPr lang="en-US" sz="1150" dirty="0">
              <a:latin typeface="Sofia Sans" panose="020B05030600000200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242816" y="3547872"/>
            <a:ext cx="3401568" cy="1965960"/>
          </a:xfrm>
          <a:prstGeom prst="roundRect">
            <a:avLst>
              <a:gd name="adj" fmla="val 3721"/>
            </a:avLst>
          </a:prstGeom>
          <a:solidFill>
            <a:srgbClr val="262626"/>
          </a:solidFill>
          <a:ln w="12700">
            <a:solidFill>
              <a:srgbClr val="3A3A3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443984" y="3730752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F4C400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500" dirty="0">
              <a:latin typeface="Sofia Sans" panose="020B0503060000020004" pitchFamily="34" charset="0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4443984" y="427024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ПЕРСОНАЖИ И ИСТОРИИ</a:t>
            </a:r>
            <a:endParaRPr lang="en-US" sz="1120" dirty="0">
              <a:latin typeface="Sofia Sans" panose="020B05030600000200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4443984" y="4700016"/>
            <a:ext cx="2971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CFCAC3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Конфликти, мотивации, комедия, напрежение и развитие между отделните мачове.</a:t>
            </a:r>
            <a:endParaRPr lang="en-US" sz="1150" dirty="0">
              <a:latin typeface="Sofia Sans" panose="020B05030600000200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918704" y="3547872"/>
            <a:ext cx="3401568" cy="1965960"/>
          </a:xfrm>
          <a:prstGeom prst="roundRect">
            <a:avLst>
              <a:gd name="adj" fmla="val 3721"/>
            </a:avLst>
          </a:prstGeom>
          <a:solidFill>
            <a:srgbClr val="1D1D1D"/>
          </a:solidFill>
          <a:ln w="12700">
            <a:solidFill>
              <a:srgbClr val="3A3A3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119872" y="3730752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F4C400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500" dirty="0">
              <a:latin typeface="Sofia Sans" panose="020B0503060000020004" pitchFamily="34" charset="0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8119872" y="427024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ЖИВА ПУБЛИКА</a:t>
            </a:r>
            <a:endParaRPr lang="en-US" sz="1120" dirty="0">
              <a:latin typeface="Sofia Sans" panose="020B0503060000020004" pitchFamily="34" charset="0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8119872" y="4700016"/>
            <a:ext cx="2971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CFCAC3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Подкрепата, освиркванията и скандиранията влияят пряко на темпото и атмосферата.</a:t>
            </a:r>
            <a:endParaRPr lang="en-US" sz="1150" dirty="0">
              <a:latin typeface="Sofia Sans" panose="020B0503060000020004" pitchFamily="34" charset="0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566928" y="5724144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Публиката не е пасивен наблюдател. Затова две изпълнения на една и съща идея никога не протичат напълно еднакво.</a:t>
            </a:r>
            <a:endParaRPr lang="en-US" sz="1500" dirty="0">
              <a:latin typeface="Sofia Sans" panose="020B05030600000200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>
                <a:latin typeface="Sofia Sans" panose="020B0503060000020004" pitchFamily="34" charset="0"/>
              </a:rPr>
              <a:t>3</a:t>
            </a:fld>
            <a:endParaRPr lang="en-US" dirty="0">
              <a:latin typeface="Sofia Sans" panose="020B05030600000200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566928" y="1298448"/>
            <a:ext cx="3401568" cy="4123944"/>
          </a:xfrm>
          <a:prstGeom prst="roundRect">
            <a:avLst>
              <a:gd name="adj" fmla="val 2151"/>
            </a:avLst>
          </a:prstGeom>
          <a:solidFill>
            <a:srgbClr val="221313"/>
          </a:solidFill>
          <a:ln w="12700">
            <a:solidFill>
              <a:srgbClr val="8A2020"/>
            </a:solidFill>
            <a:prstDash val="solid"/>
          </a:ln>
        </p:spPr>
      </p:sp>
      <p:pic>
        <p:nvPicPr>
          <p:cNvPr id="39" name="Картина 38">
            <a:extLst>
              <a:ext uri="{FF2B5EF4-FFF2-40B4-BE49-F238E27FC236}">
                <a16:creationId xmlns:a16="http://schemas.microsoft.com/office/drawing/2014/main" id="{C7E7B702-F30E-40E8-B1FD-291CCDEB2B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555" t="-1037" r="555" b="24395"/>
          <a:stretch/>
        </p:blipFill>
        <p:spPr>
          <a:xfrm>
            <a:off x="872947" y="1314845"/>
            <a:ext cx="2692394" cy="2579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Shape 15"/>
          <p:cNvSpPr/>
          <p:nvPr/>
        </p:nvSpPr>
        <p:spPr>
          <a:xfrm>
            <a:off x="7918704" y="1293368"/>
            <a:ext cx="3401568" cy="4129024"/>
          </a:xfrm>
          <a:prstGeom prst="roundRect">
            <a:avLst>
              <a:gd name="adj" fmla="val 2151"/>
            </a:avLst>
          </a:prstGeom>
          <a:solidFill>
            <a:srgbClr val="181414"/>
          </a:solidFill>
          <a:ln w="12700">
            <a:solidFill>
              <a:srgbClr val="383838"/>
            </a:solidFill>
            <a:prstDash val="solid"/>
          </a:ln>
        </p:spPr>
      </p:sp>
      <p:pic>
        <p:nvPicPr>
          <p:cNvPr id="35" name="Картина 34">
            <a:extLst>
              <a:ext uri="{FF2B5EF4-FFF2-40B4-BE49-F238E27FC236}">
                <a16:creationId xmlns:a16="http://schemas.microsoft.com/office/drawing/2014/main" id="{56A99316-61C8-4C17-A824-7328BE7989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45" t="-155" r="2228" b="27467"/>
          <a:stretch/>
        </p:blipFill>
        <p:spPr>
          <a:xfrm>
            <a:off x="8220456" y="1306099"/>
            <a:ext cx="2788920" cy="2655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Shape 9"/>
          <p:cNvSpPr/>
          <p:nvPr/>
        </p:nvSpPr>
        <p:spPr>
          <a:xfrm>
            <a:off x="4242816" y="1293368"/>
            <a:ext cx="3401568" cy="4129024"/>
          </a:xfrm>
          <a:prstGeom prst="roundRect">
            <a:avLst>
              <a:gd name="adj" fmla="val 2151"/>
            </a:avLst>
          </a:prstGeom>
          <a:solidFill>
            <a:srgbClr val="1B1B1B"/>
          </a:solidFill>
          <a:ln w="12700">
            <a:solidFill>
              <a:srgbClr val="383838"/>
            </a:solidFill>
            <a:prstDash val="solid"/>
          </a:ln>
        </p:spPr>
      </p:sp>
      <p:pic>
        <p:nvPicPr>
          <p:cNvPr id="37" name="Картина 36">
            <a:extLst>
              <a:ext uri="{FF2B5EF4-FFF2-40B4-BE49-F238E27FC236}">
                <a16:creationId xmlns:a16="http://schemas.microsoft.com/office/drawing/2014/main" id="{99942FBC-559C-4412-BC8B-316C7D28A3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3358"/>
          <a:stretch/>
        </p:blipFill>
        <p:spPr>
          <a:xfrm>
            <a:off x="4557648" y="1298448"/>
            <a:ext cx="2771903" cy="2655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 0"/>
          <p:cNvSpPr txBox="1"/>
          <p:nvPr/>
        </p:nvSpPr>
        <p:spPr>
          <a:xfrm>
            <a:off x="566928" y="43891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2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03 / УЧАСТНИЦИ</a:t>
            </a:r>
            <a:endParaRPr lang="en-US" sz="920" dirty="0">
              <a:latin typeface="Sofia Sans" panose="020B05030600000200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66928" y="749808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Лица на КЕЧ: Unlimited</a:t>
            </a:r>
            <a:endParaRPr lang="en-US" sz="2500" dirty="0">
              <a:latin typeface="Sofia Sans" panose="020B05030600000200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4242816" y="878501"/>
            <a:ext cx="513113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BFBAB3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Кратки представяния за анонси и редакционни материали. </a:t>
            </a:r>
            <a:endParaRPr lang="en-US" sz="1300" dirty="0">
              <a:latin typeface="Sofia Sans" panose="020B0503060000020004" pitchFamily="34" charset="0"/>
            </a:endParaRPr>
          </a:p>
        </p:txBody>
      </p:sp>
      <p:grpSp>
        <p:nvGrpSpPr>
          <p:cNvPr id="40" name="Групиране 39">
            <a:extLst>
              <a:ext uri="{FF2B5EF4-FFF2-40B4-BE49-F238E27FC236}">
                <a16:creationId xmlns:a16="http://schemas.microsoft.com/office/drawing/2014/main" id="{EC521877-9B23-468B-B317-226BBF507A75}"/>
              </a:ext>
            </a:extLst>
          </p:cNvPr>
          <p:cNvGrpSpPr/>
          <p:nvPr/>
        </p:nvGrpSpPr>
        <p:grpSpPr>
          <a:xfrm>
            <a:off x="678349" y="1432868"/>
            <a:ext cx="1184318" cy="294332"/>
            <a:chOff x="749808" y="2084832"/>
            <a:chExt cx="1389888" cy="292608"/>
          </a:xfrm>
        </p:grpSpPr>
        <p:sp>
          <p:nvSpPr>
            <p:cNvPr id="7" name="Shape 5"/>
            <p:cNvSpPr/>
            <p:nvPr/>
          </p:nvSpPr>
          <p:spPr>
            <a:xfrm>
              <a:off x="749808" y="2084832"/>
              <a:ext cx="1389888" cy="292608"/>
            </a:xfrm>
            <a:prstGeom prst="roundRect">
              <a:avLst>
                <a:gd name="adj" fmla="val 31250"/>
              </a:avLst>
            </a:prstGeom>
            <a:solidFill>
              <a:srgbClr val="F4C400"/>
            </a:solidFill>
            <a:ln w="12700">
              <a:solidFill>
                <a:srgbClr val="F4C400"/>
              </a:solidFill>
              <a:prstDash val="solid"/>
            </a:ln>
          </p:spPr>
        </p:sp>
        <p:sp>
          <p:nvSpPr>
            <p:cNvPr id="8" name="Text 6"/>
            <p:cNvSpPr txBox="1"/>
            <p:nvPr/>
          </p:nvSpPr>
          <p:spPr>
            <a:xfrm>
              <a:off x="795528" y="2103120"/>
              <a:ext cx="1298448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20" b="1" dirty="0">
                  <a:solidFill>
                    <a:srgbClr val="111111"/>
                  </a:solidFill>
                  <a:latin typeface="Sofia Sans" panose="020B0503060000020004" pitchFamily="34" charset="0"/>
                  <a:ea typeface="Arial" pitchFamily="34" charset="-122"/>
                  <a:cs typeface="Arial" pitchFamily="34" charset="-120"/>
                </a:rPr>
                <a:t>FEATURED TALENT</a:t>
              </a:r>
              <a:endParaRPr lang="en-US" sz="820" dirty="0">
                <a:latin typeface="Sofia Sans" panose="020B0503060000020004" pitchFamily="34" charset="0"/>
              </a:endParaRPr>
            </a:p>
          </p:txBody>
        </p:sp>
      </p:grpSp>
      <p:sp>
        <p:nvSpPr>
          <p:cNvPr id="9" name="Text 7"/>
          <p:cNvSpPr txBox="1"/>
          <p:nvPr/>
        </p:nvSpPr>
        <p:spPr>
          <a:xfrm>
            <a:off x="697304" y="3962823"/>
            <a:ext cx="2788920" cy="822960"/>
          </a:xfrm>
          <a:prstGeom prst="rect">
            <a:avLst/>
          </a:prstGeom>
          <a:noFill/>
          <a:ln/>
          <a:effectLst>
            <a:outerShdw blurRad="1270000" dist="2540000" dir="21540000" sx="200000" sy="200000" algn="ctr" rotWithShape="0">
              <a:prstClr val="black">
                <a:alpha val="0"/>
              </a:prstClr>
            </a:outerShdw>
          </a:effectLst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4C400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„ШАХМАТИСТА“</a:t>
            </a:r>
            <a:endParaRPr lang="en-US" sz="1900" dirty="0">
              <a:solidFill>
                <a:srgbClr val="F4C400"/>
              </a:solidFill>
              <a:latin typeface="Sofia Sans" panose="020B0503060000020004" pitchFamily="34" charset="0"/>
            </a:endParaRPr>
          </a:p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ВИКТОР МИЛЕНОВ</a:t>
            </a:r>
            <a:endParaRPr lang="en-US" sz="1900" dirty="0">
              <a:latin typeface="Sofia Sans" panose="020B05030600000200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697304" y="4602170"/>
            <a:ext cx="3099577" cy="84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D0CBC4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Кечист с образ, изграден около стратегията, контрола и премисления подход към двубоя. </a:t>
            </a:r>
            <a:r>
              <a:rPr lang="bg-BG" sz="1120" dirty="0">
                <a:solidFill>
                  <a:srgbClr val="D0CBC4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Той</a:t>
            </a:r>
            <a:r>
              <a:rPr lang="en-US" sz="1120" dirty="0">
                <a:solidFill>
                  <a:srgbClr val="D0CBC4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влиза в дебютното шоу като едно от разпознаваемите лица на българската сцена.</a:t>
            </a:r>
            <a:endParaRPr lang="en-US" sz="1120" dirty="0">
              <a:latin typeface="Sofia Sans" panose="020B0503060000020004" pitchFamily="34" charset="0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4432493" y="3962485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4C400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„ЧОВЕКЪТ-ПРОДУКЦИЯ“</a:t>
            </a:r>
            <a:endParaRPr lang="en-US" sz="1900" dirty="0">
              <a:solidFill>
                <a:srgbClr val="F4C400"/>
              </a:solidFill>
              <a:latin typeface="Sofia Sans" panose="020B0503060000020004" pitchFamily="34" charset="0"/>
            </a:endParaRPr>
          </a:p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VHS</a:t>
            </a:r>
            <a:endParaRPr lang="en-US" sz="1900" dirty="0">
              <a:latin typeface="Sofia Sans" panose="020B05030600000200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4398941" y="4602170"/>
            <a:ext cx="3098420" cy="762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D0CBC4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Персонаж, който пренася езика на киното и телевизионната продукция на кеч ринга. VHS представя себе си едновременно като режисьор, </a:t>
            </a:r>
            <a:r>
              <a:rPr lang="en-US" sz="1120" dirty="0" err="1">
                <a:solidFill>
                  <a:srgbClr val="D0CBC4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продуцент</a:t>
            </a:r>
            <a:r>
              <a:rPr lang="bg-BG" sz="1120" dirty="0">
                <a:solidFill>
                  <a:srgbClr val="D0CBC4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, актьор</a:t>
            </a:r>
            <a:r>
              <a:rPr lang="en-US" sz="1120" dirty="0">
                <a:solidFill>
                  <a:srgbClr val="D0CBC4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и главна звезда.</a:t>
            </a:r>
            <a:endParaRPr lang="en-US" sz="1120" dirty="0">
              <a:latin typeface="Sofia Sans" panose="020B0503060000020004" pitchFamily="34" charset="0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8065008" y="3953684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ДЖОРДЖ </a:t>
            </a:r>
            <a:r>
              <a:rPr lang="en-US" sz="1900" b="1" dirty="0">
                <a:solidFill>
                  <a:srgbClr val="F4C400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„VICE“</a:t>
            </a:r>
            <a:endParaRPr lang="en-US" sz="1900" dirty="0">
              <a:solidFill>
                <a:srgbClr val="F4C400"/>
              </a:solidFill>
              <a:latin typeface="Sofia Sans" panose="020B0503060000020004" pitchFamily="34" charset="0"/>
            </a:endParaRPr>
          </a:p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СТАМЕНОВ</a:t>
            </a:r>
            <a:endParaRPr lang="en-US" sz="1900" dirty="0">
              <a:latin typeface="Sofia Sans" panose="020B0503060000020004" pitchFamily="34" charset="0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8070944" y="4602170"/>
            <a:ext cx="3098420" cy="7469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D0CBC4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Български кечист с лежерен, самоуверен образ и директен стил на ринга. Вайс е сред участниците, около които КЕЧ: Unlimited </a:t>
            </a:r>
            <a:r>
              <a:rPr lang="en-US" sz="1120" dirty="0" err="1">
                <a:solidFill>
                  <a:srgbClr val="D0CBC4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изгражда</a:t>
            </a:r>
            <a:r>
              <a:rPr lang="en-US" sz="1120" dirty="0">
                <a:solidFill>
                  <a:srgbClr val="D0CBC4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bg-BG" sz="1120" dirty="0">
                <a:solidFill>
                  <a:srgbClr val="D0CBC4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своята</a:t>
            </a:r>
            <a:r>
              <a:rPr lang="en-US" sz="1120" dirty="0">
                <a:solidFill>
                  <a:srgbClr val="D0CBC4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ростърна идентичност.</a:t>
            </a:r>
            <a:endParaRPr lang="en-US" sz="1120" dirty="0">
              <a:latin typeface="Sofia Sans" panose="020B0503060000020004" pitchFamily="34" charset="0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566928" y="5650992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ЕКИП ПРЕД ПУБЛИКА</a:t>
            </a:r>
            <a:endParaRPr lang="en-US" sz="900" dirty="0">
              <a:latin typeface="Sofia Sans" panose="020B05030600000200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578608" y="5513832"/>
            <a:ext cx="2670048" cy="603504"/>
          </a:xfrm>
          <a:prstGeom prst="roundRect">
            <a:avLst>
              <a:gd name="adj" fmla="val 9091"/>
            </a:avLst>
          </a:prstGeom>
          <a:solidFill>
            <a:srgbClr val="1A1A1A"/>
          </a:solidFill>
          <a:ln w="12700">
            <a:solidFill>
              <a:srgbClr val="34343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2706624" y="5605272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6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Радостин Радев</a:t>
            </a:r>
            <a:endParaRPr lang="en-US" sz="1060" dirty="0">
              <a:latin typeface="Sofia Sans" panose="020B0503060000020004" pitchFamily="34" charset="0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4389120" y="5605272"/>
            <a:ext cx="7040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60" dirty="0">
                <a:solidFill>
                  <a:srgbClr val="AAA59E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Водещ</a:t>
            </a:r>
            <a:endParaRPr lang="en-US" sz="860" dirty="0">
              <a:latin typeface="Sofia Sans" panose="020B05030600000200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5458968" y="5513832"/>
            <a:ext cx="2670048" cy="603504"/>
          </a:xfrm>
          <a:prstGeom prst="roundRect">
            <a:avLst>
              <a:gd name="adj" fmla="val 9091"/>
            </a:avLst>
          </a:prstGeom>
          <a:solidFill>
            <a:srgbClr val="1A1A1A"/>
          </a:solidFill>
          <a:ln w="12700">
            <a:solidFill>
              <a:srgbClr val="343434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586984" y="5605272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6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г-н Стефанов</a:t>
            </a:r>
            <a:endParaRPr lang="en-US" sz="1060" dirty="0">
              <a:latin typeface="Sofia Sans" panose="020B0503060000020004" pitchFamily="34" charset="0"/>
            </a:endParaRPr>
          </a:p>
        </p:txBody>
      </p:sp>
      <p:sp>
        <p:nvSpPr>
          <p:cNvPr id="29" name="Text 27"/>
          <p:cNvSpPr txBox="1"/>
          <p:nvPr/>
        </p:nvSpPr>
        <p:spPr>
          <a:xfrm>
            <a:off x="7269480" y="5605272"/>
            <a:ext cx="7040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60" dirty="0">
                <a:solidFill>
                  <a:srgbClr val="AAA59E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Коментатор</a:t>
            </a:r>
            <a:endParaRPr lang="en-US" sz="860" dirty="0">
              <a:latin typeface="Sofia Sans" panose="020B0503060000020004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339328" y="5513832"/>
            <a:ext cx="2670048" cy="603504"/>
          </a:xfrm>
          <a:prstGeom prst="roundRect">
            <a:avLst>
              <a:gd name="adj" fmla="val 9091"/>
            </a:avLst>
          </a:prstGeom>
          <a:solidFill>
            <a:srgbClr val="1A1A1A"/>
          </a:solidFill>
          <a:ln w="12700">
            <a:solidFill>
              <a:srgbClr val="343434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467344" y="5605272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6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Хектор Харманли</a:t>
            </a:r>
            <a:endParaRPr lang="en-US" sz="1060" dirty="0">
              <a:latin typeface="Sofia Sans" panose="020B0503060000020004" pitchFamily="34" charset="0"/>
            </a:endParaRPr>
          </a:p>
        </p:txBody>
      </p:sp>
      <p:sp>
        <p:nvSpPr>
          <p:cNvPr id="32" name="Text 30"/>
          <p:cNvSpPr txBox="1"/>
          <p:nvPr/>
        </p:nvSpPr>
        <p:spPr>
          <a:xfrm>
            <a:off x="10149840" y="5605272"/>
            <a:ext cx="7040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60" dirty="0">
                <a:solidFill>
                  <a:srgbClr val="AAA59E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Коментатор</a:t>
            </a:r>
            <a:endParaRPr lang="en-US" sz="860" dirty="0">
              <a:latin typeface="Sofia Sans" panose="020B0503060000020004" pitchFamily="34" charset="0"/>
            </a:endParaRPr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>
                <a:latin typeface="Sofia Sans" panose="020B0503060000020004" pitchFamily="34" charset="0"/>
              </a:rPr>
              <a:t>4</a:t>
            </a:fld>
            <a:endParaRPr lang="en-US" dirty="0">
              <a:latin typeface="Sofia Sans" panose="020B0503060000020004" pitchFamily="34" charset="0"/>
            </a:endParaRPr>
          </a:p>
        </p:txBody>
      </p:sp>
      <p:grpSp>
        <p:nvGrpSpPr>
          <p:cNvPr id="44" name="Групиране 43">
            <a:extLst>
              <a:ext uri="{FF2B5EF4-FFF2-40B4-BE49-F238E27FC236}">
                <a16:creationId xmlns:a16="http://schemas.microsoft.com/office/drawing/2014/main" id="{2C886968-29E2-442B-88DC-82D9459A4C79}"/>
              </a:ext>
            </a:extLst>
          </p:cNvPr>
          <p:cNvGrpSpPr/>
          <p:nvPr/>
        </p:nvGrpSpPr>
        <p:grpSpPr>
          <a:xfrm>
            <a:off x="4354237" y="1432868"/>
            <a:ext cx="1184318" cy="294332"/>
            <a:chOff x="749808" y="2084832"/>
            <a:chExt cx="1389888" cy="292608"/>
          </a:xfrm>
        </p:grpSpPr>
        <p:sp>
          <p:nvSpPr>
            <p:cNvPr id="45" name="Shape 5">
              <a:extLst>
                <a:ext uri="{FF2B5EF4-FFF2-40B4-BE49-F238E27FC236}">
                  <a16:creationId xmlns:a16="http://schemas.microsoft.com/office/drawing/2014/main" id="{D3441BD2-F2F5-415E-968A-6E6E0052FBF9}"/>
                </a:ext>
              </a:extLst>
            </p:cNvPr>
            <p:cNvSpPr/>
            <p:nvPr/>
          </p:nvSpPr>
          <p:spPr>
            <a:xfrm>
              <a:off x="749808" y="2084832"/>
              <a:ext cx="1389888" cy="292608"/>
            </a:xfrm>
            <a:prstGeom prst="roundRect">
              <a:avLst>
                <a:gd name="adj" fmla="val 31250"/>
              </a:avLst>
            </a:prstGeom>
            <a:solidFill>
              <a:srgbClr val="F4C400"/>
            </a:solidFill>
            <a:ln w="12700">
              <a:solidFill>
                <a:srgbClr val="F4C400"/>
              </a:solidFill>
              <a:prstDash val="solid"/>
            </a:ln>
          </p:spPr>
        </p:sp>
        <p:sp>
          <p:nvSpPr>
            <p:cNvPr id="46" name="Text 6">
              <a:extLst>
                <a:ext uri="{FF2B5EF4-FFF2-40B4-BE49-F238E27FC236}">
                  <a16:creationId xmlns:a16="http://schemas.microsoft.com/office/drawing/2014/main" id="{6611E162-F245-4FB4-AEE8-4D6D1344CE8C}"/>
                </a:ext>
              </a:extLst>
            </p:cNvPr>
            <p:cNvSpPr txBox="1"/>
            <p:nvPr/>
          </p:nvSpPr>
          <p:spPr>
            <a:xfrm>
              <a:off x="795528" y="2103120"/>
              <a:ext cx="1298448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20" b="1" dirty="0">
                  <a:solidFill>
                    <a:srgbClr val="111111"/>
                  </a:solidFill>
                  <a:latin typeface="Sofia Sans" panose="020B0503060000020004" pitchFamily="34" charset="0"/>
                  <a:ea typeface="Arial" pitchFamily="34" charset="-122"/>
                  <a:cs typeface="Arial" pitchFamily="34" charset="-120"/>
                </a:rPr>
                <a:t>FEATURED TALENT</a:t>
              </a:r>
              <a:endParaRPr lang="en-US" sz="820" dirty="0">
                <a:latin typeface="Sofia Sans" panose="020B0503060000020004" pitchFamily="34" charset="0"/>
              </a:endParaRPr>
            </a:p>
          </p:txBody>
        </p:sp>
      </p:grpSp>
      <p:grpSp>
        <p:nvGrpSpPr>
          <p:cNvPr id="47" name="Групиране 46">
            <a:extLst>
              <a:ext uri="{FF2B5EF4-FFF2-40B4-BE49-F238E27FC236}">
                <a16:creationId xmlns:a16="http://schemas.microsoft.com/office/drawing/2014/main" id="{3BC3FAD6-3F3A-4833-BAA8-AB052657980D}"/>
              </a:ext>
            </a:extLst>
          </p:cNvPr>
          <p:cNvGrpSpPr/>
          <p:nvPr/>
        </p:nvGrpSpPr>
        <p:grpSpPr>
          <a:xfrm>
            <a:off x="8065008" y="1426631"/>
            <a:ext cx="1184318" cy="294332"/>
            <a:chOff x="749808" y="2084832"/>
            <a:chExt cx="1389888" cy="292608"/>
          </a:xfrm>
        </p:grpSpPr>
        <p:sp>
          <p:nvSpPr>
            <p:cNvPr id="48" name="Shape 5">
              <a:extLst>
                <a:ext uri="{FF2B5EF4-FFF2-40B4-BE49-F238E27FC236}">
                  <a16:creationId xmlns:a16="http://schemas.microsoft.com/office/drawing/2014/main" id="{72B3B3D2-18E5-4308-B6D7-07BEEF2C04BD}"/>
                </a:ext>
              </a:extLst>
            </p:cNvPr>
            <p:cNvSpPr/>
            <p:nvPr/>
          </p:nvSpPr>
          <p:spPr>
            <a:xfrm>
              <a:off x="749808" y="2084832"/>
              <a:ext cx="1389888" cy="292608"/>
            </a:xfrm>
            <a:prstGeom prst="roundRect">
              <a:avLst>
                <a:gd name="adj" fmla="val 31250"/>
              </a:avLst>
            </a:prstGeom>
            <a:solidFill>
              <a:srgbClr val="F4C400"/>
            </a:solidFill>
            <a:ln w="12700">
              <a:solidFill>
                <a:srgbClr val="F4C400"/>
              </a:solidFill>
              <a:prstDash val="solid"/>
            </a:ln>
          </p:spPr>
        </p:sp>
        <p:sp>
          <p:nvSpPr>
            <p:cNvPr id="49" name="Text 6">
              <a:extLst>
                <a:ext uri="{FF2B5EF4-FFF2-40B4-BE49-F238E27FC236}">
                  <a16:creationId xmlns:a16="http://schemas.microsoft.com/office/drawing/2014/main" id="{89778486-7C1A-4A1B-B895-E99EAD257C89}"/>
                </a:ext>
              </a:extLst>
            </p:cNvPr>
            <p:cNvSpPr txBox="1"/>
            <p:nvPr/>
          </p:nvSpPr>
          <p:spPr>
            <a:xfrm>
              <a:off x="795528" y="2103120"/>
              <a:ext cx="1298448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20" b="1" dirty="0">
                  <a:solidFill>
                    <a:srgbClr val="111111"/>
                  </a:solidFill>
                  <a:latin typeface="Sofia Sans" panose="020B0503060000020004" pitchFamily="34" charset="0"/>
                  <a:ea typeface="Arial" pitchFamily="34" charset="-122"/>
                  <a:cs typeface="Arial" pitchFamily="34" charset="-120"/>
                </a:rPr>
                <a:t>FEATURED TALENT</a:t>
              </a:r>
              <a:endParaRPr lang="en-US" sz="820" dirty="0">
                <a:latin typeface="Sofia Sans" panose="020B0503060000020004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6">
            <a:extLst>
              <a:ext uri="{FF2B5EF4-FFF2-40B4-BE49-F238E27FC236}">
                <a16:creationId xmlns:a16="http://schemas.microsoft.com/office/drawing/2014/main" id="{DFE9A7B8-FC4D-43CD-A55F-8B11C6A90F52}"/>
              </a:ext>
            </a:extLst>
          </p:cNvPr>
          <p:cNvSpPr/>
          <p:nvPr/>
        </p:nvSpPr>
        <p:spPr>
          <a:xfrm>
            <a:off x="7644383" y="1809157"/>
            <a:ext cx="3877057" cy="1591395"/>
          </a:xfrm>
          <a:prstGeom prst="roundRect">
            <a:avLst>
              <a:gd name="adj" fmla="val 3774"/>
            </a:avLst>
          </a:prstGeom>
          <a:solidFill>
            <a:srgbClr val="17171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" name="Text 0"/>
          <p:cNvSpPr txBox="1"/>
          <p:nvPr/>
        </p:nvSpPr>
        <p:spPr>
          <a:xfrm>
            <a:off x="566928" y="43891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2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04 / ПРОДУКЦИЯ</a:t>
            </a:r>
            <a:endParaRPr lang="en-US" sz="920" dirty="0">
              <a:latin typeface="Sofia Sans" panose="020B05030600000200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66928" y="749808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За КЕЧ: Unlimited</a:t>
            </a:r>
            <a:endParaRPr lang="en-US" sz="2500" dirty="0">
              <a:latin typeface="Sofia Sans" panose="020B05030600000200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66928" y="132588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Информация извън сюжетния свят на шоуто.</a:t>
            </a:r>
            <a:endParaRPr lang="en-US" sz="1300" dirty="0">
              <a:latin typeface="Sofia Sans" panose="020B05030600000200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66928" y="1828800"/>
            <a:ext cx="6711696" cy="3493008"/>
          </a:xfrm>
          <a:prstGeom prst="roundRect">
            <a:avLst>
              <a:gd name="adj" fmla="val 2094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41248" y="2103120"/>
            <a:ext cx="61630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КЕЧ: Unlimited е българска продукция за професионален кеч, която поставя ринга и живата публика в центъра на формата.</a:t>
            </a:r>
            <a:endParaRPr lang="en-US" sz="1800" dirty="0">
              <a:latin typeface="Sofia Sans" panose="020B05030600000200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841248" y="3177540"/>
            <a:ext cx="61630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Дебютното шоу на 20 октомври е първото събитие под името КЕЧ: Unlimited. Продукцията се организира </a:t>
            </a:r>
            <a:r>
              <a:rPr lang="en-US" sz="1320" dirty="0" err="1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от</a:t>
            </a:r>
            <a:r>
              <a:rPr lang="en-US" sz="132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bg-BG" sz="132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„</a:t>
            </a:r>
            <a:r>
              <a:rPr lang="en-US" sz="1320" dirty="0" err="1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Раунд</a:t>
            </a:r>
            <a:r>
              <a:rPr lang="en-US" sz="132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20" dirty="0" err="1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Тейбъл</a:t>
            </a:r>
            <a:r>
              <a:rPr lang="en-US" sz="132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20" dirty="0" err="1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Продъкшънс</a:t>
            </a:r>
            <a:r>
              <a:rPr lang="bg-BG" sz="132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“</a:t>
            </a:r>
            <a:r>
              <a:rPr lang="en-US" sz="132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ООД и събира български изпълнители с опит от локални и международни кеч събития.</a:t>
            </a:r>
            <a:endParaRPr lang="en-US" sz="1320" dirty="0">
              <a:latin typeface="Sofia Sans" panose="020B0503060000020004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841248" y="4023360"/>
            <a:ext cx="61630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Форматът представя кеча на живо като самостоятелно сценично </a:t>
            </a:r>
            <a:r>
              <a:rPr lang="en-US" sz="1320" dirty="0" err="1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преживяване</a:t>
            </a:r>
            <a:r>
              <a:rPr lang="en-US" sz="132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bg-BG" sz="132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132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с мачове, персонажи, водещ и </a:t>
            </a:r>
            <a:r>
              <a:rPr lang="en-US" sz="1320" dirty="0" err="1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коментар</a:t>
            </a:r>
            <a:r>
              <a:rPr lang="bg-BG" sz="132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на живо</a:t>
            </a:r>
            <a:r>
              <a:rPr lang="en-US" sz="1320" dirty="0">
                <a:solidFill>
                  <a:srgbClr val="6F6B66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в рамките на една вечер.</a:t>
            </a:r>
            <a:endParaRPr lang="en-US" sz="1320" dirty="0">
              <a:latin typeface="Sofia Sans" panose="020B0503060000020004" pitchFamily="34" charset="0"/>
            </a:endParaRPr>
          </a:p>
        </p:txBody>
      </p:sp>
      <p:pic>
        <p:nvPicPr>
          <p:cNvPr id="9" name="Image 0" descr="/mnt/data/KECH UNLIMITED LOGO - No bor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2651" y="1879092"/>
            <a:ext cx="4160520" cy="146304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7644384" y="3657600"/>
            <a:ext cx="3877056" cy="877824"/>
          </a:xfrm>
          <a:prstGeom prst="roundRect">
            <a:avLst>
              <a:gd name="adj" fmla="val 8333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808976" y="3767328"/>
            <a:ext cx="35478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ПОДХОДЯЩО ЗА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7808976" y="3986784"/>
            <a:ext cx="35478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Фенове на кеча + нова публика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644384" y="4690872"/>
            <a:ext cx="3877056" cy="877824"/>
          </a:xfrm>
          <a:prstGeom prst="roundRect">
            <a:avLst>
              <a:gd name="adj" fmla="val 8333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808976" y="4800600"/>
            <a:ext cx="35478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ОРГАНИЗАТОР</a:t>
            </a:r>
            <a:endParaRPr lang="en-US" sz="750" dirty="0">
              <a:latin typeface="Sofia Sans" panose="020B0503060000020004" pitchFamily="34" charset="0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7808976" y="5020056"/>
            <a:ext cx="35478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bg-BG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„</a:t>
            </a:r>
            <a:r>
              <a:rPr lang="en-US" sz="1220" b="1" dirty="0" err="1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Раунд</a:t>
            </a: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20" b="1" dirty="0" err="1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Тейбъл</a:t>
            </a: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20" b="1" dirty="0" err="1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Продъкшънс</a:t>
            </a:r>
            <a:r>
              <a:rPr lang="bg-BG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“</a:t>
            </a:r>
            <a:r>
              <a:rPr lang="en-US" sz="122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ООД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7699248" y="3429000"/>
            <a:ext cx="3749040" cy="0"/>
          </a:xfrm>
          <a:prstGeom prst="line">
            <a:avLst/>
          </a:prstGeom>
          <a:noFill/>
          <a:ln w="38100">
            <a:solidFill>
              <a:srgbClr val="F4C400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699248" y="5715000"/>
            <a:ext cx="3657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710000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Шоуто не изисква предварително познаване на персонажите или историите.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36E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>
                <a:latin typeface="Sofia Sans" panose="020B0503060000020004" pitchFamily="34" charset="0"/>
              </a:rPr>
              <a:t>5</a:t>
            </a:fld>
            <a:endParaRPr lang="en-US" dirty="0">
              <a:latin typeface="Sofia Sans" panose="020B05030600000200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3891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2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05 / ЗА МЕДИИ</a:t>
            </a:r>
            <a:endParaRPr lang="en-US" sz="920" dirty="0">
              <a:latin typeface="Sofia Sans" panose="020B05030600000200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66928" y="749808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Акредитации и редакционно отразяване</a:t>
            </a:r>
            <a:endParaRPr lang="en-US" sz="2500" dirty="0">
              <a:latin typeface="Sofia Sans" panose="020B05030600000200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66928" y="132588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BFBAB3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Възможни формати за работа с медии преди, по време и след събитието.</a:t>
            </a:r>
            <a:endParaRPr lang="en-US" sz="1300" dirty="0">
              <a:latin typeface="Sofia Sans" panose="020B05030600000200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58368" y="1929384"/>
            <a:ext cx="347472" cy="347472"/>
          </a:xfrm>
          <a:prstGeom prst="ellipse">
            <a:avLst/>
          </a:prstGeom>
          <a:solidFill>
            <a:srgbClr val="D90909"/>
          </a:solidFill>
          <a:ln w="12700">
            <a:solidFill>
              <a:srgbClr val="D9090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58368" y="19293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>
              <a:latin typeface="Sofia Sans" panose="020B05030600000200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170432" y="1901952"/>
            <a:ext cx="45171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Предварително интервю с организатор или участник преди 20 октомври.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58368" y="2606040"/>
            <a:ext cx="347472" cy="347472"/>
          </a:xfrm>
          <a:prstGeom prst="ellipse">
            <a:avLst/>
          </a:prstGeom>
          <a:solidFill>
            <a:srgbClr val="D90909"/>
          </a:solidFill>
          <a:ln w="12700">
            <a:solidFill>
              <a:srgbClr val="D9090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8368" y="26060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>
              <a:latin typeface="Sofia Sans" panose="020B05030600000200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1170432" y="2578608"/>
            <a:ext cx="45171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Медийна акредитация и отразяване на място в Топлоцентрала.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58368" y="3282696"/>
            <a:ext cx="347472" cy="347472"/>
          </a:xfrm>
          <a:prstGeom prst="ellipse">
            <a:avLst/>
          </a:prstGeom>
          <a:solidFill>
            <a:srgbClr val="D90909"/>
          </a:solidFill>
          <a:ln w="12700">
            <a:solidFill>
              <a:srgbClr val="D9090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8368" y="32826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>
              <a:latin typeface="Sofia Sans" panose="020B0503060000020004" pitchFamily="34" charset="0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1170432" y="3255264"/>
            <a:ext cx="45171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Фото и видео заснемане при предварителна координация с организатора.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58368" y="3959352"/>
            <a:ext cx="347472" cy="347472"/>
          </a:xfrm>
          <a:prstGeom prst="ellipse">
            <a:avLst/>
          </a:prstGeom>
          <a:solidFill>
            <a:srgbClr val="D90909"/>
          </a:solidFill>
          <a:ln w="12700">
            <a:solidFill>
              <a:srgbClr val="D9090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58368" y="39593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>
              <a:latin typeface="Sofia Sans" panose="020B05030600000200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1170432" y="3931920"/>
            <a:ext cx="45171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Интервю след събитието и предоставяне на официални снимки и резултати.</a:t>
            </a:r>
            <a:endParaRPr lang="en-US" sz="1220" dirty="0">
              <a:latin typeface="Sofia Sans" panose="020B05030600000200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172200" y="1828800"/>
            <a:ext cx="5413248" cy="1481328"/>
          </a:xfrm>
          <a:prstGeom prst="roundRect">
            <a:avLst>
              <a:gd name="adj" fmla="val 4938"/>
            </a:avLst>
          </a:prstGeom>
          <a:solidFill>
            <a:srgbClr val="181818"/>
          </a:solidFill>
          <a:ln w="12700">
            <a:solidFill>
              <a:srgbClr val="34343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0" y="199339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ГОТОВО ЗА КОПИРАНЕ • КРАТКО</a:t>
            </a:r>
            <a:endParaRPr lang="en-US" sz="850" dirty="0">
              <a:latin typeface="Sofia Sans" panose="020B0503060000020004" pitchFamily="34" charset="0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6400800" y="2276856"/>
            <a:ext cx="4892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На 20 октомври КЕЧ: Unlimited дебютира в Топлоцентрала, София, с професионални кеч мачове на живо, български и международни участници, персонажи, истории и публика, която е част от шоуто.</a:t>
            </a:r>
            <a:endParaRPr lang="en-US" sz="1150" dirty="0">
              <a:latin typeface="Sofia Sans" panose="020B05030600000200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172200" y="3529584"/>
            <a:ext cx="5413248" cy="2194560"/>
          </a:xfrm>
          <a:prstGeom prst="roundRect">
            <a:avLst>
              <a:gd name="adj" fmla="val 3333"/>
            </a:avLst>
          </a:prstGeom>
          <a:solidFill>
            <a:srgbClr val="181818"/>
          </a:solidFill>
          <a:ln w="12700">
            <a:solidFill>
              <a:srgbClr val="343434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00800" y="3712464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ГОТОВО ЗА КОПИРАНЕ • РАЗШИРЕНО</a:t>
            </a:r>
            <a:endParaRPr lang="en-US" sz="850" dirty="0">
              <a:latin typeface="Sofia Sans" panose="020B0503060000020004" pitchFamily="34" charset="0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6400800" y="4005072"/>
            <a:ext cx="4892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E7E2DB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На 20 октомври 2026 г. от 19:00 ч. </a:t>
            </a:r>
            <a:r>
              <a:rPr lang="en-US" sz="1050" dirty="0" err="1">
                <a:solidFill>
                  <a:srgbClr val="E7E2DB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Топлоцентрала</a:t>
            </a:r>
            <a:r>
              <a:rPr lang="en-US" sz="1050" dirty="0">
                <a:solidFill>
                  <a:srgbClr val="E7E2DB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bg-BG" sz="1050" dirty="0">
                <a:solidFill>
                  <a:srgbClr val="E7E2DB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1050" dirty="0">
                <a:solidFill>
                  <a:srgbClr val="E7E2DB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Зала 1 ще бъде домакин на дебютното шоу на КЕЧ: Unlimited. Публиката ще гледа професионални кеч мачове на живо, сценични персонажи и истории, развиващи се на ринга. Сред обявените участници са „Шахматиста“ Виктор Миленов, „Човекът-продукция“ VHS и Джордж „Вайс“ Стаменов, както и други кечисти от България и </a:t>
            </a:r>
            <a:r>
              <a:rPr lang="en-US" sz="1050" dirty="0" err="1">
                <a:solidFill>
                  <a:srgbClr val="E7E2DB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чужбина</a:t>
            </a:r>
            <a:r>
              <a:rPr lang="en-US" sz="1050" dirty="0">
                <a:solidFill>
                  <a:srgbClr val="E7E2DB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050" dirty="0">
              <a:latin typeface="Sofia Sans" panose="020B05030600000200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>
                <a:latin typeface="Sofia Sans" panose="020B0503060000020004" pitchFamily="34" charset="0"/>
              </a:rPr>
              <a:t>6</a:t>
            </a:fld>
            <a:endParaRPr lang="en-US" dirty="0">
              <a:latin typeface="Sofia Sans" panose="020B05030600000200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16">
            <a:extLst>
              <a:ext uri="{FF2B5EF4-FFF2-40B4-BE49-F238E27FC236}">
                <a16:creationId xmlns:a16="http://schemas.microsoft.com/office/drawing/2014/main" id="{D1C91886-6F1A-4681-B365-23DB062FB875}"/>
              </a:ext>
            </a:extLst>
          </p:cNvPr>
          <p:cNvSpPr/>
          <p:nvPr/>
        </p:nvSpPr>
        <p:spPr>
          <a:xfrm>
            <a:off x="579120" y="2896954"/>
            <a:ext cx="5413248" cy="1938528"/>
          </a:xfrm>
          <a:prstGeom prst="roundRect">
            <a:avLst>
              <a:gd name="adj" fmla="val 3774"/>
            </a:avLst>
          </a:prstGeom>
          <a:solidFill>
            <a:srgbClr val="17171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" name="Text 0"/>
          <p:cNvSpPr txBox="1"/>
          <p:nvPr/>
        </p:nvSpPr>
        <p:spPr>
          <a:xfrm>
            <a:off x="566928" y="43891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2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06 / PRESS ASSETS</a:t>
            </a:r>
            <a:endParaRPr lang="en-US" sz="920" dirty="0">
              <a:latin typeface="Sofia Sans" panose="020B05030600000200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66928" y="749808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bg-BG" sz="2500" b="1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Допълнителни м</a:t>
            </a:r>
            <a:r>
              <a:rPr lang="en-US" sz="2500" b="1" dirty="0" err="1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атериали</a:t>
            </a:r>
            <a:endParaRPr lang="en-US" sz="2500" dirty="0">
              <a:latin typeface="Sofia Sans" panose="020B05030600000200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66928" y="1525354"/>
            <a:ext cx="2542032" cy="1078992"/>
          </a:xfrm>
          <a:prstGeom prst="roundRect">
            <a:avLst>
              <a:gd name="adj" fmla="val 5932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3232" y="1671658"/>
            <a:ext cx="2249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ЛОГО</a:t>
            </a:r>
            <a:endParaRPr lang="en-US" sz="900" dirty="0">
              <a:latin typeface="Sofia Sans" panose="020B05030600000200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13232" y="1982554"/>
            <a:ext cx="2212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PNG с прозрачен фон и версия с рамка.</a:t>
            </a:r>
            <a:endParaRPr lang="en-US" sz="1060" dirty="0">
              <a:latin typeface="Sofia Sans" panose="020B05030600000200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328416" y="1525354"/>
            <a:ext cx="2542032" cy="1078992"/>
          </a:xfrm>
          <a:prstGeom prst="roundRect">
            <a:avLst>
              <a:gd name="adj" fmla="val 5932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74720" y="1671658"/>
            <a:ext cx="2249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ОФИЦИАЛЕН ПЛАКАТ</a:t>
            </a:r>
            <a:endParaRPr lang="en-US" sz="900" dirty="0">
              <a:latin typeface="Sofia Sans" panose="020B05030600000200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3474720" y="1982554"/>
            <a:ext cx="2212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Вертикален, квадратен и 16:9 формат.</a:t>
            </a:r>
            <a:endParaRPr lang="en-US" sz="1060" dirty="0">
              <a:latin typeface="Sofia Sans" panose="020B05030600000200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089904" y="1525354"/>
            <a:ext cx="2542032" cy="1078992"/>
          </a:xfrm>
          <a:prstGeom prst="roundRect">
            <a:avLst>
              <a:gd name="adj" fmla="val 5932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236208" y="1671658"/>
            <a:ext cx="2249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HIGH-RES ПОРТРЕТИ</a:t>
            </a:r>
            <a:endParaRPr lang="en-US" sz="900" dirty="0">
              <a:latin typeface="Sofia Sans" panose="020B0503060000020004" pitchFamily="34" charset="0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6236208" y="1982554"/>
            <a:ext cx="2212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Имена на участниците + photo credits.</a:t>
            </a:r>
            <a:endParaRPr lang="en-US" sz="1060" dirty="0">
              <a:latin typeface="Sofia Sans" panose="020B05030600000200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851392" y="1525354"/>
            <a:ext cx="2542032" cy="1078992"/>
          </a:xfrm>
          <a:prstGeom prst="roundRect">
            <a:avLst>
              <a:gd name="adj" fmla="val 5932"/>
            </a:avLst>
          </a:prstGeom>
          <a:solidFill>
            <a:srgbClr val="FFFDF9"/>
          </a:solidFill>
          <a:ln w="12700">
            <a:solidFill>
              <a:srgbClr val="D9D4C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997696" y="1671658"/>
            <a:ext cx="2249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D90909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СЛЕД ШОУТО</a:t>
            </a:r>
            <a:endParaRPr lang="en-US" sz="900" dirty="0">
              <a:latin typeface="Sofia Sans" panose="020B05030600000200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8997696" y="1982554"/>
            <a:ext cx="2212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Официални снимки, резултати и кратък recap.</a:t>
            </a:r>
            <a:endParaRPr lang="en-US" sz="1060" dirty="0">
              <a:latin typeface="Sofia Sans" panose="020B0503060000020004" pitchFamily="34" charset="0"/>
            </a:endParaRPr>
          </a:p>
        </p:txBody>
      </p:sp>
      <p:pic>
        <p:nvPicPr>
          <p:cNvPr id="18" name="Image 0" descr="/mnt/data/KECH UNLIMITED LOGO - Bor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3038686"/>
            <a:ext cx="4626864" cy="1618488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199632" y="2906098"/>
            <a:ext cx="5413248" cy="1938528"/>
          </a:xfrm>
          <a:prstGeom prst="roundRect">
            <a:avLst>
              <a:gd name="adj" fmla="val 3774"/>
            </a:avLst>
          </a:prstGeom>
          <a:solidFill>
            <a:srgbClr val="171717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20" name="Image 1" descr="/mnt/data/KECH UNLIMITED LOGO - No bord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1676" y="3002110"/>
            <a:ext cx="4709160" cy="1655064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566928" y="5449824"/>
            <a:ext cx="11045952" cy="685800"/>
          </a:xfrm>
          <a:prstGeom prst="roundRect">
            <a:avLst>
              <a:gd name="adj" fmla="val 10667"/>
            </a:avLst>
          </a:prstGeom>
          <a:solidFill>
            <a:srgbClr val="D90909"/>
          </a:solidFill>
          <a:ln w="12700">
            <a:solidFill>
              <a:srgbClr val="D90909"/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804672" y="5614416"/>
            <a:ext cx="15727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МЕДИЕН КОНТАКТ</a:t>
            </a:r>
            <a:endParaRPr lang="en-US" sz="900" dirty="0">
              <a:latin typeface="Sofia Sans" panose="020B0503060000020004" pitchFamily="34" charset="0"/>
            </a:endParaRPr>
          </a:p>
        </p:txBody>
      </p:sp>
      <p:sp>
        <p:nvSpPr>
          <p:cNvPr id="23" name="Text 19"/>
          <p:cNvSpPr txBox="1"/>
          <p:nvPr/>
        </p:nvSpPr>
        <p:spPr>
          <a:xfrm>
            <a:off x="2340864" y="5586984"/>
            <a:ext cx="88513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bg-BG" sz="112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Борис Рачев</a:t>
            </a:r>
            <a:r>
              <a:rPr lang="en-US" sz="112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  •   </a:t>
            </a:r>
            <a:r>
              <a:rPr lang="bg-BG" sz="112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0877574700</a:t>
            </a:r>
            <a:r>
              <a:rPr lang="en-US" sz="112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  •   </a:t>
            </a:r>
            <a:r>
              <a:rPr lang="en-US" sz="1120" b="1" dirty="0" err="1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office@kech.show</a:t>
            </a:r>
            <a:r>
              <a:rPr lang="en-US" sz="112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  					 https://kech.show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36E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>
                <a:latin typeface="Sofia Sans" panose="020B0503060000020004" pitchFamily="34" charset="0"/>
              </a:rPr>
              <a:t>7</a:t>
            </a:fld>
            <a:endParaRPr lang="en-US" dirty="0">
              <a:latin typeface="Sofia Sans" panose="020B05030600000200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mnt/data/KECH UNLIMITED LOGO - Bor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0" y="933549"/>
            <a:ext cx="6766560" cy="23774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926080" y="3822192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DC3C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20 ОКТОМВРИ 2026 • 19:00 Ч.</a:t>
            </a:r>
            <a:endParaRPr lang="en-US" sz="1800" dirty="0">
              <a:latin typeface="Sofia Sans" panose="020B0503060000020004" pitchFamily="34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2926080" y="425196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ТОПЛОЦЕНТРАЛА • ЗАЛА 1 • СОФИЯ</a:t>
            </a:r>
            <a:endParaRPr lang="en-US" sz="1700" dirty="0">
              <a:latin typeface="Sofia Sans" panose="020B0503060000020004" pitchFamily="34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2926080" y="4910328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</a:rPr>
              <a:t>Готови ли сте за малко КЕЧ?</a:t>
            </a:r>
            <a:endParaRPr lang="en-US" sz="2100" dirty="0">
              <a:latin typeface="Sofia Sans" panose="020B05030600000200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736592" y="5577840"/>
            <a:ext cx="2788920" cy="530352"/>
          </a:xfrm>
          <a:prstGeom prst="roundRect">
            <a:avLst>
              <a:gd name="adj" fmla="val 13793"/>
            </a:avLst>
          </a:prstGeom>
          <a:solidFill>
            <a:srgbClr val="F4C400"/>
          </a:solidFill>
          <a:ln w="12700">
            <a:solidFill>
              <a:srgbClr val="F4C400"/>
            </a:solidFill>
            <a:prstDash val="solid"/>
          </a:ln>
        </p:spPr>
      </p:sp>
      <p:sp>
        <p:nvSpPr>
          <p:cNvPr id="9" name="Text 6">
            <a:hlinkClick r:id="rId4"/>
          </p:cNvPr>
          <p:cNvSpPr/>
          <p:nvPr/>
        </p:nvSpPr>
        <p:spPr>
          <a:xfrm>
            <a:off x="4736592" y="5577840"/>
            <a:ext cx="2788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u="sng" dirty="0">
                <a:solidFill>
                  <a:srgbClr val="111111"/>
                </a:solidFill>
                <a:latin typeface="Sofia Sans" panose="020B0503060000020004" pitchFamily="34" charset="0"/>
                <a:ea typeface="Arial" pitchFamily="34" charset="-122"/>
                <a:cs typeface="Arial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БИЛЕТИ В EVENTIM</a:t>
            </a:r>
            <a:endParaRPr lang="en-US" sz="1250" dirty="0">
              <a:latin typeface="Sofia Sans" panose="020B05030600000200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282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>
                <a:latin typeface="Sofia Sans" panose="020B0503060000020004" pitchFamily="34" charset="0"/>
              </a:rPr>
              <a:t>8</a:t>
            </a:fld>
            <a:endParaRPr lang="en-US" dirty="0">
              <a:latin typeface="Sofia Sans" panose="020B05030600000200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892</Words>
  <Application>Microsoft Office PowerPoint</Application>
  <PresentationFormat>Широк екран</PresentationFormat>
  <Paragraphs>138</Paragraphs>
  <Slides>8</Slides>
  <Notes>8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2" baseType="lpstr">
      <vt:lpstr>Arial</vt:lpstr>
      <vt:lpstr>Calibri</vt:lpstr>
      <vt:lpstr>Sofia Sans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>Раунд Тейбъл Продъкшънс ООД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КЕЧ: Unlimited — Press Kit — 20.10.2026</dc:title>
  <dc:subject>КЕЧ: Unlimited Press Kit</dc:subject>
  <dc:creator>OpenAI</dc:creator>
  <cp:lastModifiedBy>R R</cp:lastModifiedBy>
  <cp:revision>13</cp:revision>
  <dcterms:created xsi:type="dcterms:W3CDTF">2026-10-10T12:07:51Z</dcterms:created>
  <dcterms:modified xsi:type="dcterms:W3CDTF">2026-10-10T21:37:09Z</dcterms:modified>
</cp:coreProperties>
</file>