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C400"/>
    <a:srgbClr val="333333"/>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3" d="100"/>
          <a:sy n="83" d="100"/>
        </p:scale>
        <p:origin x="4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5447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01010"/>
        </a:solidFill>
        <a:effectLst/>
      </p:bgPr>
    </p:bg>
    <p:spTree>
      <p:nvGrpSpPr>
        <p:cNvPr id="1" name=""/>
        <p:cNvGrpSpPr/>
        <p:nvPr/>
      </p:nvGrpSpPr>
      <p:grpSpPr>
        <a:xfrm>
          <a:off x="0" y="0"/>
          <a:ext cx="0" cy="0"/>
          <a:chOff x="0" y="0"/>
          <a:chExt cx="0" cy="0"/>
        </a:xfrm>
      </p:grpSpPr>
      <p:sp>
        <p:nvSpPr>
          <p:cNvPr id="2" name="Shape 0"/>
          <p:cNvSpPr/>
          <p:nvPr/>
        </p:nvSpPr>
        <p:spPr>
          <a:xfrm>
            <a:off x="0" y="6729984"/>
            <a:ext cx="12191695" cy="128016"/>
          </a:xfrm>
          <a:prstGeom prst="rect">
            <a:avLst/>
          </a:prstGeom>
          <a:solidFill>
            <a:srgbClr val="F4C400"/>
          </a:solidFill>
          <a:ln w="12700">
            <a:solidFill>
              <a:srgbClr val="F4C400"/>
            </a:solidFill>
            <a:prstDash val="solid"/>
          </a:ln>
        </p:spPr>
        <p:txBody>
          <a:bodyPr/>
          <a:lstStyle/>
          <a:p>
            <a:endParaRPr/>
          </a:p>
        </p:txBody>
      </p:sp>
      <p:sp>
        <p:nvSpPr>
          <p:cNvPr id="3" name="Text 1"/>
          <p:cNvSpPr/>
          <p:nvPr/>
        </p:nvSpPr>
        <p:spPr>
          <a:xfrm>
            <a:off x="502920" y="6473952"/>
            <a:ext cx="4389120" cy="164592"/>
          </a:xfrm>
          <a:prstGeom prst="rect">
            <a:avLst/>
          </a:prstGeom>
          <a:noFill/>
          <a:ln/>
        </p:spPr>
        <p:txBody>
          <a:bodyPr wrap="square" lIns="0" tIns="0" rIns="0" bIns="0" rtlCol="0" anchor="ctr"/>
          <a:lstStyle/>
          <a:p>
            <a:pPr marL="0" indent="0">
              <a:buNone/>
            </a:pPr>
            <a:r>
              <a:rPr lang="en-US" sz="800" dirty="0">
                <a:solidFill>
                  <a:srgbClr val="8F8F8F"/>
                </a:solidFill>
                <a:latin typeface="Sofia Sans" panose="020B0503060000020004" pitchFamily="34" charset="0"/>
                <a:ea typeface="Arial" pitchFamily="34" charset="-122"/>
                <a:cs typeface="Arial" pitchFamily="34" charset="-120"/>
              </a:rPr>
              <a:t>KECH: Unlimited • Press Kit • 20.10.2026</a:t>
            </a:r>
            <a:endParaRPr lang="en-US" sz="800" dirty="0">
              <a:latin typeface="Sofia Sans" panose="020B0503060000020004" pitchFamily="34" charset="0"/>
            </a:endParaRP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Sofia Sans" panose="020B0503060000020004" pitchFamily="34" charset="0"/>
                <a:ea typeface="Sofia Sans" panose="020B0503060000020004" pitchFamily="34" charset="0"/>
                <a:cs typeface="Arial"/>
              </a:defRPr>
            </a:lvl1pPr>
          </a:lstStyle>
          <a:p>
            <a:fld id="{F7021451-1387-4CA6-816F-3879F97B5CB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F7F4EE"/>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D90909"/>
          </a:solidFill>
          <a:ln w="12700">
            <a:solidFill>
              <a:srgbClr val="D90909"/>
            </a:solidFill>
            <a:prstDash val="solid"/>
          </a:ln>
        </p:spPr>
        <p:txBody>
          <a:bodyPr/>
          <a:lstStyle/>
          <a:p>
            <a:endParaRPr/>
          </a:p>
        </p:txBody>
      </p:sp>
      <p:sp>
        <p:nvSpPr>
          <p:cNvPr id="3" name="Text 1"/>
          <p:cNvSpPr/>
          <p:nvPr/>
        </p:nvSpPr>
        <p:spPr>
          <a:xfrm>
            <a:off x="502920" y="6473952"/>
            <a:ext cx="4389120" cy="164592"/>
          </a:xfrm>
          <a:prstGeom prst="rect">
            <a:avLst/>
          </a:prstGeom>
          <a:noFill/>
          <a:ln/>
        </p:spPr>
        <p:txBody>
          <a:bodyPr wrap="square" lIns="0" tIns="0" rIns="0" bIns="0" rtlCol="0" anchor="ctr"/>
          <a:lstStyle/>
          <a:p>
            <a:pPr marL="0" indent="0">
              <a:buNone/>
            </a:pPr>
            <a:r>
              <a:rPr lang="en-US" sz="800" dirty="0">
                <a:solidFill>
                  <a:srgbClr val="77736E"/>
                </a:solidFill>
                <a:latin typeface="Sofia Sans" panose="020B0503060000020004" pitchFamily="34" charset="0"/>
                <a:ea typeface="Arial" pitchFamily="34" charset="-122"/>
                <a:cs typeface="Arial" pitchFamily="34" charset="-120"/>
              </a:rPr>
              <a:t>KECH: Unlimited • Press Kit • 20.10.2026</a:t>
            </a:r>
            <a:endParaRPr lang="en-US" sz="800" dirty="0">
              <a:latin typeface="Sofia Sans" panose="020B0503060000020004" pitchFamily="34" charset="0"/>
            </a:endParaRP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36E"/>
                </a:solidFill>
                <a:latin typeface="Sofia Sans" panose="020B0503060000020004" pitchFamily="34" charset="0"/>
                <a:ea typeface="Sofia Sans" panose="020B0503060000020004" pitchFamily="34" charset="0"/>
                <a:cs typeface="Arial"/>
              </a:defRPr>
            </a:lvl1pPr>
          </a:lstStyle>
          <a:p>
            <a:fld id="{F7021451-1387-4CA6-816F-3879F97B5CB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Sofia Sans" panose="020B0503060000020004" pitchFamily="34" charset="0"/>
                <a:ea typeface="Sofia Sans" panose="020B0503060000020004" pitchFamily="34" charset="0"/>
                <a:cs typeface="Arial"/>
              </a:defRPr>
            </a:lvl1pPr>
          </a:lstStyle>
          <a:p>
            <a:fld id="{F7021451-1387-4CA6-816F-3879F97B5CB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kech.show/" TargetMode="External"/><Relationship Id="rId4" Type="http://schemas.openxmlformats.org/officeDocument/2006/relationships/hyperlink" Target="https://www.eventim.bg/eventseries/%D0%BA%D0%B5%D1%87-%D1%88%D0%BE%D1%83-1-%D0%B2-%D1%82%D0%BE%D0%BF%D0%BB%D0%BE%D1%86%D0%B5%D0%BD%D1%82%D1%80%D0%B0%D0%BB%D0%B0-4252499/"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eventim.bg/eventseries/%D0%BA%D0%B5%D1%87-%D1%88%D0%BE%D1%83-1-%D0%B2-%D1%82%D0%BE%D0%BF%D0%BB%D0%BE%D1%86%D0%B5%D0%BD%D1%82%D1%80%D0%B0%D0%BB%D0%B0-4252499/"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eventim.bg/eventseries/%D0%BA%D0%B5%D1%87-%D1%88%D0%BE%D1%83-1-%D0%B2-%D1%82%D0%BE%D0%BF%D0%BB%D0%BE%D1%86%D0%B5%D0%BD%D1%82%D1%80%D0%B0%D0%BB%D0%B0-4252499/"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010"/>
        </a:solidFill>
        <a:effectLst/>
      </p:bgPr>
    </p:bg>
    <p:spTree>
      <p:nvGrpSpPr>
        <p:cNvPr id="1" name=""/>
        <p:cNvGrpSpPr/>
        <p:nvPr/>
      </p:nvGrpSpPr>
      <p:grpSpPr>
        <a:xfrm>
          <a:off x="0" y="0"/>
          <a:ext cx="0" cy="0"/>
          <a:chOff x="0" y="0"/>
          <a:chExt cx="0" cy="0"/>
        </a:xfrm>
      </p:grpSpPr>
      <p:sp>
        <p:nvSpPr>
          <p:cNvPr id="26" name="Shape 17">
            <a:extLst>
              <a:ext uri="{FF2B5EF4-FFF2-40B4-BE49-F238E27FC236}">
                <a16:creationId xmlns:a16="http://schemas.microsoft.com/office/drawing/2014/main" id="{5D934BD8-FE6C-4DBC-87EC-C3FC8CF061F3}"/>
              </a:ext>
            </a:extLst>
          </p:cNvPr>
          <p:cNvSpPr/>
          <p:nvPr/>
        </p:nvSpPr>
        <p:spPr>
          <a:xfrm>
            <a:off x="8805672" y="5072427"/>
            <a:ext cx="1920240" cy="530352"/>
          </a:xfrm>
          <a:prstGeom prst="roundRect">
            <a:avLst>
              <a:gd name="adj" fmla="val 13793"/>
            </a:avLst>
          </a:prstGeom>
          <a:solidFill>
            <a:srgbClr val="1A1A1A"/>
          </a:solidFill>
          <a:ln w="12700">
            <a:solidFill>
              <a:srgbClr val="333333"/>
            </a:solidFill>
            <a:prstDash val="solid"/>
          </a:ln>
        </p:spPr>
      </p:sp>
      <p:sp>
        <p:nvSpPr>
          <p:cNvPr id="2" name="Shape 0"/>
          <p:cNvSpPr/>
          <p:nvPr/>
        </p:nvSpPr>
        <p:spPr>
          <a:xfrm>
            <a:off x="10486861" y="-10886"/>
            <a:ext cx="4325112" cy="6729984"/>
          </a:xfrm>
          <a:prstGeom prst="parallelogram">
            <a:avLst>
              <a:gd name="adj" fmla="val 48658"/>
            </a:avLst>
          </a:prstGeom>
          <a:solidFill>
            <a:srgbClr val="710000">
              <a:alpha val="80000"/>
            </a:srgbClr>
          </a:solidFill>
          <a:ln w="12700">
            <a:solidFill>
              <a:srgbClr val="710000">
                <a:alpha val="0"/>
              </a:srgbClr>
            </a:solidFill>
            <a:prstDash val="solid"/>
          </a:ln>
        </p:spPr>
      </p:sp>
      <p:sp>
        <p:nvSpPr>
          <p:cNvPr id="4" name="Shape 2"/>
          <p:cNvSpPr/>
          <p:nvPr/>
        </p:nvSpPr>
        <p:spPr>
          <a:xfrm>
            <a:off x="594360" y="530352"/>
            <a:ext cx="2697480" cy="292608"/>
          </a:xfrm>
          <a:prstGeom prst="roundRect">
            <a:avLst>
              <a:gd name="adj" fmla="val 31250"/>
            </a:avLst>
          </a:prstGeom>
          <a:solidFill>
            <a:srgbClr val="241F18"/>
          </a:solidFill>
          <a:ln w="12700">
            <a:solidFill>
              <a:srgbClr val="241F18"/>
            </a:solidFill>
            <a:prstDash val="solid"/>
          </a:ln>
        </p:spPr>
      </p:sp>
      <p:sp>
        <p:nvSpPr>
          <p:cNvPr id="5" name="Text 3"/>
          <p:cNvSpPr txBox="1"/>
          <p:nvPr/>
        </p:nvSpPr>
        <p:spPr>
          <a:xfrm>
            <a:off x="640080" y="548640"/>
            <a:ext cx="2606040" cy="256032"/>
          </a:xfrm>
          <a:prstGeom prst="rect">
            <a:avLst/>
          </a:prstGeom>
          <a:noFill/>
          <a:ln/>
        </p:spPr>
        <p:txBody>
          <a:bodyPr wrap="square" lIns="0" tIns="0" rIns="0" bIns="0" rtlCol="0" anchor="ctr">
            <a:normAutofit/>
          </a:bodyPr>
          <a:lstStyle/>
          <a:p>
            <a:pPr marL="0" indent="0" algn="ctr">
              <a:buNone/>
            </a:pPr>
            <a:r>
              <a:rPr lang="en-US" sz="820" b="1" dirty="0">
                <a:solidFill>
                  <a:srgbClr val="FFDC3C"/>
                </a:solidFill>
                <a:latin typeface="Sofia Sans" panose="020B0503060000020004" pitchFamily="34" charset="0"/>
                <a:ea typeface="Arial" pitchFamily="34" charset="-122"/>
                <a:cs typeface="Arial" pitchFamily="34" charset="-120"/>
              </a:rPr>
              <a:t>PRESS KIT • PRO WRESTLING SHOW AT TOPLOCENTRALA</a:t>
            </a:r>
            <a:endParaRPr lang="en-US" sz="820" dirty="0">
              <a:latin typeface="Sofia Sans" panose="020B0503060000020004" pitchFamily="34" charset="0"/>
            </a:endParaRPr>
          </a:p>
        </p:txBody>
      </p:sp>
      <p:sp>
        <p:nvSpPr>
          <p:cNvPr id="6" name="Text 4"/>
          <p:cNvSpPr txBox="1"/>
          <p:nvPr/>
        </p:nvSpPr>
        <p:spPr>
          <a:xfrm>
            <a:off x="566928" y="1133856"/>
            <a:ext cx="5852160" cy="1325880"/>
          </a:xfrm>
          <a:prstGeom prst="rect">
            <a:avLst/>
          </a:prstGeom>
          <a:noFill/>
          <a:ln/>
        </p:spPr>
        <p:txBody>
          <a:bodyPr wrap="square" lIns="0" tIns="0" rIns="0" bIns="0" rtlCol="0" anchor="t">
            <a:normAutofit/>
          </a:bodyPr>
          <a:lstStyle/>
          <a:p>
            <a:pPr marL="0" indent="0" algn="l">
              <a:buNone/>
            </a:pPr>
            <a:r>
              <a:rPr lang="en-US" sz="3100" b="1" dirty="0">
                <a:solidFill>
                  <a:srgbClr val="FFFFFF"/>
                </a:solidFill>
                <a:latin typeface="Sofia Sans" panose="020B0503060000020004" pitchFamily="34" charset="0"/>
                <a:ea typeface="Arial" pitchFamily="34" charset="-122"/>
                <a:cs typeface="Arial" pitchFamily="34" charset="-120"/>
              </a:rPr>
              <a:t>READY FOR</a:t>
            </a:r>
            <a:endParaRPr lang="en-US" sz="3100" b="1" dirty="0">
              <a:latin typeface="Sofia Sans" panose="020B0503060000020004" pitchFamily="34" charset="0"/>
            </a:endParaRPr>
          </a:p>
          <a:p>
            <a:pPr marL="0" indent="0" algn="l">
              <a:buNone/>
            </a:pPr>
            <a:r>
              <a:rPr lang="en-US" sz="3100" b="1" dirty="0">
                <a:solidFill>
                  <a:srgbClr val="FFFFFF"/>
                </a:solidFill>
                <a:latin typeface="Sofia Sans" panose="020B0503060000020004" pitchFamily="34" charset="0"/>
                <a:ea typeface="Arial" pitchFamily="34" charset="-122"/>
                <a:cs typeface="Arial" pitchFamily="34" charset="-120"/>
              </a:rPr>
              <a:t>SOME</a:t>
            </a:r>
            <a:endParaRPr lang="en-US" sz="3100" b="1" dirty="0">
              <a:latin typeface="Sofia Sans" panose="020B0503060000020004" pitchFamily="34" charset="0"/>
            </a:endParaRPr>
          </a:p>
        </p:txBody>
      </p:sp>
      <p:sp>
        <p:nvSpPr>
          <p:cNvPr id="7" name="Text 5"/>
          <p:cNvSpPr txBox="1"/>
          <p:nvPr/>
        </p:nvSpPr>
        <p:spPr>
          <a:xfrm>
            <a:off x="566928" y="2395728"/>
            <a:ext cx="3886200" cy="841248"/>
          </a:xfrm>
          <a:prstGeom prst="rect">
            <a:avLst/>
          </a:prstGeom>
          <a:noFill/>
          <a:ln/>
        </p:spPr>
        <p:txBody>
          <a:bodyPr wrap="square" lIns="0" tIns="0" rIns="0" bIns="0" rtlCol="0" anchor="ctr">
            <a:normAutofit/>
          </a:bodyPr>
          <a:lstStyle/>
          <a:p>
            <a:pPr marL="0" indent="0" algn="l">
              <a:buNone/>
            </a:pPr>
            <a:r>
              <a:rPr lang="en-US" sz="4600" b="1" dirty="0">
                <a:solidFill>
                  <a:srgbClr val="F4C400"/>
                </a:solidFill>
                <a:latin typeface="Sofia Sans" panose="020B0503060000020004" pitchFamily="34" charset="0"/>
                <a:ea typeface="Arial" pitchFamily="34" charset="-122"/>
                <a:cs typeface="Arial" pitchFamily="34" charset="-120"/>
              </a:rPr>
              <a:t>WRESTLING</a:t>
            </a:r>
            <a:r>
              <a:rPr lang="en-US" sz="4600" b="1" dirty="0">
                <a:solidFill>
                  <a:schemeClr val="bg1"/>
                </a:solidFill>
                <a:latin typeface="Sofia Sans" panose="020B0503060000020004" pitchFamily="34" charset="0"/>
                <a:ea typeface="Arial" pitchFamily="34" charset="-122"/>
                <a:cs typeface="Arial" pitchFamily="34" charset="-120"/>
              </a:rPr>
              <a:t>?</a:t>
            </a:r>
            <a:endParaRPr lang="en-US" sz="4600" dirty="0">
              <a:solidFill>
                <a:schemeClr val="bg1"/>
              </a:solidFill>
              <a:latin typeface="Sofia Sans" panose="020B0503060000020004" pitchFamily="34" charset="0"/>
            </a:endParaRPr>
          </a:p>
        </p:txBody>
      </p:sp>
      <p:sp>
        <p:nvSpPr>
          <p:cNvPr id="8" name="Text 6"/>
          <p:cNvSpPr txBox="1"/>
          <p:nvPr/>
        </p:nvSpPr>
        <p:spPr>
          <a:xfrm>
            <a:off x="603504" y="3401568"/>
            <a:ext cx="6217920" cy="502920"/>
          </a:xfrm>
          <a:prstGeom prst="rect">
            <a:avLst/>
          </a:prstGeom>
          <a:noFill/>
          <a:ln/>
        </p:spPr>
        <p:txBody>
          <a:bodyPr wrap="square" lIns="0" tIns="0" rIns="0" bIns="0" rtlCol="0" anchor="ctr">
            <a:normAutofit/>
          </a:bodyPr>
          <a:lstStyle/>
          <a:p>
            <a:pPr marL="0" indent="0" algn="l">
              <a:buNone/>
            </a:pPr>
            <a:r>
              <a:rPr lang="en-US" sz="1400" b="1" dirty="0">
                <a:solidFill>
                  <a:srgbClr val="EAE5DC"/>
                </a:solidFill>
                <a:latin typeface="Sofia Sans" panose="020B0503060000020004" pitchFamily="34" charset="0"/>
                <a:ea typeface="Arial" pitchFamily="34" charset="-122"/>
                <a:cs typeface="Arial" pitchFamily="34" charset="-120"/>
              </a:rPr>
              <a:t>20 OCTOBER 2026 • 19:00 • TOPLOCENTRALA, SOFIA • HALL 1</a:t>
            </a:r>
            <a:endParaRPr lang="en-US" sz="1500" dirty="0">
              <a:latin typeface="Sofia Sans" panose="020B0503060000020004" pitchFamily="34" charset="0"/>
            </a:endParaRPr>
          </a:p>
        </p:txBody>
      </p:sp>
      <p:sp>
        <p:nvSpPr>
          <p:cNvPr id="9" name="Text 7"/>
          <p:cNvSpPr txBox="1"/>
          <p:nvPr/>
        </p:nvSpPr>
        <p:spPr>
          <a:xfrm>
            <a:off x="603504" y="4078224"/>
            <a:ext cx="5669280" cy="1005840"/>
          </a:xfrm>
          <a:prstGeom prst="rect">
            <a:avLst/>
          </a:prstGeom>
          <a:noFill/>
          <a:ln/>
        </p:spPr>
        <p:txBody>
          <a:bodyPr wrap="square" lIns="0" tIns="0" rIns="0" bIns="0" rtlCol="0" anchor="t">
            <a:normAutofit/>
          </a:bodyPr>
          <a:lstStyle/>
          <a:p>
            <a:pPr marL="0" indent="0" algn="l">
              <a:buNone/>
            </a:pPr>
            <a:r>
              <a:rPr lang="en-US" sz="1550" dirty="0">
                <a:solidFill>
                  <a:srgbClr val="DDD7CF"/>
                </a:solidFill>
                <a:latin typeface="Sofia Sans" panose="020B0503060000020004" pitchFamily="34" charset="0"/>
                <a:ea typeface="Arial" pitchFamily="34" charset="-122"/>
                <a:cs typeface="Arial" pitchFamily="34" charset="-120"/>
              </a:rPr>
              <a:t>The debut show of KECH: Unlimited — live professional wrestling, characters, stories and an audience that is part of the action in the ring.</a:t>
            </a:r>
            <a:endParaRPr lang="en-US" sz="1700" dirty="0">
              <a:latin typeface="Sofia Sans" panose="020B0503060000020004" pitchFamily="34" charset="0"/>
            </a:endParaRPr>
          </a:p>
        </p:txBody>
      </p:sp>
      <p:pic>
        <p:nvPicPr>
          <p:cNvPr id="10" name="Image 0" descr="/mnt/data/KECH UNLIMITED LOGO - Border.png"/>
          <p:cNvPicPr>
            <a:picLocks noChangeAspect="1"/>
          </p:cNvPicPr>
          <p:nvPr/>
        </p:nvPicPr>
        <p:blipFill>
          <a:blip r:embed="rId3"/>
          <a:stretch>
            <a:fillRect/>
          </a:stretch>
        </p:blipFill>
        <p:spPr>
          <a:xfrm>
            <a:off x="6537960" y="1161288"/>
            <a:ext cx="4983480" cy="1746504"/>
          </a:xfrm>
          <a:prstGeom prst="rect">
            <a:avLst/>
          </a:prstGeom>
        </p:spPr>
      </p:pic>
      <p:sp>
        <p:nvSpPr>
          <p:cNvPr id="11" name="Shape 8"/>
          <p:cNvSpPr/>
          <p:nvPr/>
        </p:nvSpPr>
        <p:spPr>
          <a:xfrm>
            <a:off x="6675120" y="4059936"/>
            <a:ext cx="1417320" cy="749808"/>
          </a:xfrm>
          <a:prstGeom prst="roundRect">
            <a:avLst>
              <a:gd name="adj" fmla="val 9756"/>
            </a:avLst>
          </a:prstGeom>
          <a:solidFill>
            <a:srgbClr val="1A1A1A"/>
          </a:solidFill>
          <a:ln w="12700">
            <a:solidFill>
              <a:srgbClr val="333333"/>
            </a:solidFill>
            <a:prstDash val="solid"/>
          </a:ln>
        </p:spPr>
      </p:sp>
      <p:sp>
        <p:nvSpPr>
          <p:cNvPr id="12" name="Text 9"/>
          <p:cNvSpPr txBox="1"/>
          <p:nvPr/>
        </p:nvSpPr>
        <p:spPr>
          <a:xfrm>
            <a:off x="6839712" y="4169664"/>
            <a:ext cx="1088136" cy="201168"/>
          </a:xfrm>
          <a:prstGeom prst="rect">
            <a:avLst/>
          </a:prstGeom>
          <a:noFill/>
          <a:ln/>
        </p:spPr>
        <p:txBody>
          <a:bodyPr wrap="square" lIns="0" tIns="0" rIns="0" bIns="0" rtlCol="0" anchor="ctr">
            <a:normAutofit/>
          </a:bodyPr>
          <a:lstStyle/>
          <a:p>
            <a:pPr marL="0" indent="0" algn="l">
              <a:buNone/>
            </a:pPr>
            <a:r>
              <a:rPr lang="en-US" sz="750" b="1" dirty="0">
                <a:solidFill>
                  <a:srgbClr val="FFDC3C"/>
                </a:solidFill>
                <a:latin typeface="Sofia Sans" panose="020B0503060000020004" pitchFamily="34" charset="0"/>
                <a:ea typeface="Arial" pitchFamily="34" charset="-122"/>
                <a:cs typeface="Arial" pitchFamily="34" charset="-120"/>
              </a:rPr>
              <a:t>DATE</a:t>
            </a:r>
            <a:endParaRPr lang="en-US" sz="750" dirty="0">
              <a:latin typeface="Sofia Sans" panose="020B0503060000020004" pitchFamily="34" charset="0"/>
            </a:endParaRPr>
          </a:p>
        </p:txBody>
      </p:sp>
      <p:sp>
        <p:nvSpPr>
          <p:cNvPr id="13" name="Text 10"/>
          <p:cNvSpPr txBox="1"/>
          <p:nvPr/>
        </p:nvSpPr>
        <p:spPr>
          <a:xfrm>
            <a:off x="6839712" y="4389120"/>
            <a:ext cx="1088136" cy="347472"/>
          </a:xfrm>
          <a:prstGeom prst="rect">
            <a:avLst/>
          </a:prstGeom>
          <a:noFill/>
          <a:ln/>
        </p:spPr>
        <p:txBody>
          <a:bodyPr wrap="square" lIns="0" tIns="0" rIns="0" bIns="0" rtlCol="0" anchor="t">
            <a:normAutofit/>
          </a:bodyPr>
          <a:lstStyle/>
          <a:p>
            <a:pPr marL="0" indent="0" algn="l">
              <a:buNone/>
            </a:pPr>
            <a:r>
              <a:rPr lang="en-US" sz="1220" b="1" dirty="0">
                <a:solidFill>
                  <a:srgbClr val="FFFFFF"/>
                </a:solidFill>
                <a:latin typeface="Sofia Sans" panose="020B0503060000020004" pitchFamily="34" charset="0"/>
                <a:ea typeface="Arial" pitchFamily="34" charset="-122"/>
                <a:cs typeface="Arial" pitchFamily="34" charset="-120"/>
              </a:rPr>
              <a:t>20.10.2026</a:t>
            </a:r>
            <a:endParaRPr lang="en-US" sz="1220" dirty="0">
              <a:latin typeface="Sofia Sans" panose="020B0503060000020004" pitchFamily="34" charset="0"/>
            </a:endParaRPr>
          </a:p>
        </p:txBody>
      </p:sp>
      <p:sp>
        <p:nvSpPr>
          <p:cNvPr id="14" name="Shape 11"/>
          <p:cNvSpPr/>
          <p:nvPr/>
        </p:nvSpPr>
        <p:spPr>
          <a:xfrm>
            <a:off x="8220456" y="4059936"/>
            <a:ext cx="1417320" cy="749808"/>
          </a:xfrm>
          <a:prstGeom prst="roundRect">
            <a:avLst>
              <a:gd name="adj" fmla="val 9756"/>
            </a:avLst>
          </a:prstGeom>
          <a:solidFill>
            <a:srgbClr val="1A1A1A"/>
          </a:solidFill>
          <a:ln w="12700">
            <a:solidFill>
              <a:srgbClr val="333333"/>
            </a:solidFill>
            <a:prstDash val="solid"/>
          </a:ln>
        </p:spPr>
      </p:sp>
      <p:sp>
        <p:nvSpPr>
          <p:cNvPr id="15" name="Text 12"/>
          <p:cNvSpPr txBox="1"/>
          <p:nvPr/>
        </p:nvSpPr>
        <p:spPr>
          <a:xfrm>
            <a:off x="8385048" y="4169664"/>
            <a:ext cx="1088136" cy="201168"/>
          </a:xfrm>
          <a:prstGeom prst="rect">
            <a:avLst/>
          </a:prstGeom>
          <a:noFill/>
          <a:ln/>
        </p:spPr>
        <p:txBody>
          <a:bodyPr wrap="square" lIns="0" tIns="0" rIns="0" bIns="0" rtlCol="0" anchor="ctr">
            <a:normAutofit/>
          </a:bodyPr>
          <a:lstStyle/>
          <a:p>
            <a:pPr marL="0" indent="0" algn="l">
              <a:buNone/>
            </a:pPr>
            <a:r>
              <a:rPr lang="en-US" sz="750" b="1" dirty="0">
                <a:solidFill>
                  <a:srgbClr val="FFDC3C"/>
                </a:solidFill>
                <a:latin typeface="Sofia Sans" panose="020B0503060000020004" pitchFamily="34" charset="0"/>
                <a:ea typeface="Arial" pitchFamily="34" charset="-122"/>
                <a:cs typeface="Arial" pitchFamily="34" charset="-120"/>
              </a:rPr>
              <a:t>START</a:t>
            </a:r>
            <a:endParaRPr lang="en-US" sz="750" dirty="0">
              <a:latin typeface="Sofia Sans" panose="020B0503060000020004" pitchFamily="34" charset="0"/>
            </a:endParaRPr>
          </a:p>
        </p:txBody>
      </p:sp>
      <p:sp>
        <p:nvSpPr>
          <p:cNvPr id="16" name="Text 13"/>
          <p:cNvSpPr txBox="1"/>
          <p:nvPr/>
        </p:nvSpPr>
        <p:spPr>
          <a:xfrm>
            <a:off x="8385048" y="4389120"/>
            <a:ext cx="1088136" cy="347472"/>
          </a:xfrm>
          <a:prstGeom prst="rect">
            <a:avLst/>
          </a:prstGeom>
          <a:noFill/>
          <a:ln/>
        </p:spPr>
        <p:txBody>
          <a:bodyPr wrap="square" lIns="0" tIns="0" rIns="0" bIns="0" rtlCol="0" anchor="t">
            <a:normAutofit/>
          </a:bodyPr>
          <a:lstStyle/>
          <a:p>
            <a:pPr marL="0" indent="0" algn="l">
              <a:buNone/>
            </a:pPr>
            <a:r>
              <a:rPr lang="en-US" sz="1220" b="1" dirty="0">
                <a:solidFill>
                  <a:srgbClr val="FFFFFF"/>
                </a:solidFill>
                <a:latin typeface="Sofia Sans" panose="020B0503060000020004" pitchFamily="34" charset="0"/>
                <a:ea typeface="Arial" pitchFamily="34" charset="-122"/>
                <a:cs typeface="Arial" pitchFamily="34" charset="-120"/>
              </a:rPr>
              <a:t>19:00</a:t>
            </a:r>
            <a:endParaRPr lang="en-US" sz="1220" dirty="0">
              <a:latin typeface="Sofia Sans" panose="020B0503060000020004" pitchFamily="34" charset="0"/>
            </a:endParaRPr>
          </a:p>
        </p:txBody>
      </p:sp>
      <p:sp>
        <p:nvSpPr>
          <p:cNvPr id="17" name="Shape 14"/>
          <p:cNvSpPr/>
          <p:nvPr/>
        </p:nvSpPr>
        <p:spPr>
          <a:xfrm>
            <a:off x="9765792" y="4059936"/>
            <a:ext cx="1783080" cy="749808"/>
          </a:xfrm>
          <a:prstGeom prst="roundRect">
            <a:avLst>
              <a:gd name="adj" fmla="val 9756"/>
            </a:avLst>
          </a:prstGeom>
          <a:solidFill>
            <a:srgbClr val="1A1A1A"/>
          </a:solidFill>
          <a:ln w="12700">
            <a:solidFill>
              <a:srgbClr val="333333"/>
            </a:solidFill>
            <a:prstDash val="solid"/>
          </a:ln>
        </p:spPr>
      </p:sp>
      <p:sp>
        <p:nvSpPr>
          <p:cNvPr id="18" name="Text 15"/>
          <p:cNvSpPr txBox="1"/>
          <p:nvPr/>
        </p:nvSpPr>
        <p:spPr>
          <a:xfrm>
            <a:off x="9930384" y="4169664"/>
            <a:ext cx="1453896" cy="201168"/>
          </a:xfrm>
          <a:prstGeom prst="rect">
            <a:avLst/>
          </a:prstGeom>
          <a:noFill/>
          <a:ln/>
        </p:spPr>
        <p:txBody>
          <a:bodyPr wrap="square" lIns="0" tIns="0" rIns="0" bIns="0" rtlCol="0" anchor="ctr">
            <a:normAutofit/>
          </a:bodyPr>
          <a:lstStyle/>
          <a:p>
            <a:pPr marL="0" indent="0" algn="l">
              <a:buNone/>
            </a:pPr>
            <a:r>
              <a:rPr lang="en-US" sz="750" b="1" dirty="0">
                <a:solidFill>
                  <a:srgbClr val="FFDC3C"/>
                </a:solidFill>
                <a:latin typeface="Sofia Sans" panose="020B0503060000020004" pitchFamily="34" charset="0"/>
                <a:ea typeface="Arial" pitchFamily="34" charset="-122"/>
                <a:cs typeface="Arial" pitchFamily="34" charset="-120"/>
              </a:rPr>
              <a:t>VENUE</a:t>
            </a:r>
            <a:endParaRPr lang="en-US" sz="750" dirty="0">
              <a:latin typeface="Sofia Sans" panose="020B0503060000020004" pitchFamily="34" charset="0"/>
            </a:endParaRPr>
          </a:p>
        </p:txBody>
      </p:sp>
      <p:sp>
        <p:nvSpPr>
          <p:cNvPr id="19" name="Text 16"/>
          <p:cNvSpPr txBox="1"/>
          <p:nvPr/>
        </p:nvSpPr>
        <p:spPr>
          <a:xfrm>
            <a:off x="9930384" y="4389120"/>
            <a:ext cx="1453896" cy="347472"/>
          </a:xfrm>
          <a:prstGeom prst="rect">
            <a:avLst/>
          </a:prstGeom>
          <a:noFill/>
          <a:ln/>
        </p:spPr>
        <p:txBody>
          <a:bodyPr wrap="square" lIns="0" tIns="0" rIns="0" bIns="0" rtlCol="0" anchor="t">
            <a:normAutofit/>
          </a:bodyPr>
          <a:lstStyle/>
          <a:p>
            <a:pPr marL="0" indent="0" algn="l">
              <a:buNone/>
            </a:pPr>
            <a:r>
              <a:rPr lang="en-US" sz="1220" b="1" dirty="0">
                <a:solidFill>
                  <a:srgbClr val="FFFFFF"/>
                </a:solidFill>
                <a:latin typeface="Sofia Sans" panose="020B0503060000020004" pitchFamily="34" charset="0"/>
                <a:ea typeface="Arial" pitchFamily="34" charset="-122"/>
                <a:cs typeface="Arial" pitchFamily="34" charset="-120"/>
              </a:rPr>
              <a:t>Toplocentrala • Hall 1</a:t>
            </a:r>
            <a:endParaRPr lang="en-US" sz="1220" dirty="0">
              <a:latin typeface="Sofia Sans" panose="020B0503060000020004" pitchFamily="34" charset="0"/>
            </a:endParaRPr>
          </a:p>
        </p:txBody>
      </p:sp>
      <p:sp>
        <p:nvSpPr>
          <p:cNvPr id="20" name="Shape 17"/>
          <p:cNvSpPr/>
          <p:nvPr/>
        </p:nvSpPr>
        <p:spPr>
          <a:xfrm>
            <a:off x="6656832" y="5074920"/>
            <a:ext cx="1920240" cy="530352"/>
          </a:xfrm>
          <a:prstGeom prst="roundRect">
            <a:avLst>
              <a:gd name="adj" fmla="val 13793"/>
            </a:avLst>
          </a:prstGeom>
          <a:solidFill>
            <a:srgbClr val="F4C400"/>
          </a:solidFill>
          <a:ln w="12700">
            <a:solidFill>
              <a:srgbClr val="F4C400"/>
            </a:solidFill>
            <a:prstDash val="solid"/>
          </a:ln>
        </p:spPr>
      </p:sp>
      <p:sp>
        <p:nvSpPr>
          <p:cNvPr id="21" name="Text 18">
            <a:hlinkClick r:id="rId4"/>
          </p:cNvPr>
          <p:cNvSpPr/>
          <p:nvPr/>
        </p:nvSpPr>
        <p:spPr>
          <a:xfrm>
            <a:off x="6656832" y="5074920"/>
            <a:ext cx="1920240" cy="530352"/>
          </a:xfrm>
          <a:prstGeom prst="rect">
            <a:avLst/>
          </a:prstGeom>
          <a:noFill/>
          <a:ln/>
        </p:spPr>
        <p:txBody>
          <a:bodyPr wrap="square" lIns="0" tIns="0" rIns="0" bIns="0" rtlCol="0" anchor="ctr"/>
          <a:lstStyle/>
          <a:p>
            <a:pPr marL="0" indent="0" algn="ctr">
              <a:buNone/>
            </a:pPr>
            <a:r>
              <a:rPr lang="en-US" sz="1150" b="1" u="sng" dirty="0">
                <a:solidFill>
                  <a:srgbClr val="111111"/>
                </a:solidFill>
                <a:latin typeface="Sofia Sans" panose="020B0503060000020004"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TICKETS • EVENTIM</a:t>
            </a:r>
            <a:endParaRPr lang="en-US" sz="1150" dirty="0">
              <a:latin typeface="Sofia Sans" panose="020B0503060000020004" pitchFamily="34" charset="0"/>
            </a:endParaRP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Sofia Sans" panose="020B0503060000020004" pitchFamily="34" charset="0"/>
              </a:rPr>
              <a:t>1</a:t>
            </a:fld>
            <a:endParaRPr lang="en-US" dirty="0">
              <a:latin typeface="Sofia Sans" panose="020B0503060000020004" pitchFamily="34" charset="0"/>
            </a:endParaRPr>
          </a:p>
        </p:txBody>
      </p:sp>
      <p:sp>
        <p:nvSpPr>
          <p:cNvPr id="23" name="Text 18">
            <a:hlinkClick r:id="rId4"/>
            <a:extLst>
              <a:ext uri="{FF2B5EF4-FFF2-40B4-BE49-F238E27FC236}">
                <a16:creationId xmlns:a16="http://schemas.microsoft.com/office/drawing/2014/main" id="{561DEED4-B81C-41AC-A27D-2D014A1E94E6}"/>
              </a:ext>
            </a:extLst>
          </p:cNvPr>
          <p:cNvSpPr/>
          <p:nvPr/>
        </p:nvSpPr>
        <p:spPr>
          <a:xfrm>
            <a:off x="8805672" y="5072427"/>
            <a:ext cx="1920240" cy="530352"/>
          </a:xfrm>
          <a:prstGeom prst="rect">
            <a:avLst/>
          </a:prstGeom>
          <a:noFill/>
          <a:ln/>
        </p:spPr>
        <p:txBody>
          <a:bodyPr wrap="square" lIns="0" tIns="0" rIns="0" bIns="0" rtlCol="0" anchor="ctr"/>
          <a:lstStyle/>
          <a:p>
            <a:pPr marL="0" indent="0" algn="ctr">
              <a:buNone/>
            </a:pPr>
            <a:r>
              <a:rPr lang="en-US" sz="1150" b="1" u="sng" dirty="0">
                <a:solidFill>
                  <a:schemeClr val="bg1"/>
                </a:solidFill>
                <a:latin typeface="Sofia Sans" panose="020B0503060000020004"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WEBSITE</a:t>
            </a:r>
            <a:endParaRPr lang="en-US" sz="1150" dirty="0">
              <a:solidFill>
                <a:schemeClr val="bg1"/>
              </a:solidFill>
              <a:latin typeface="Sofia Sans" panose="020B05030600000200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66928" y="438912"/>
            <a:ext cx="3291840" cy="256032"/>
          </a:xfrm>
          <a:prstGeom prst="rect">
            <a:avLst/>
          </a:prstGeom>
          <a:noFill/>
          <a:ln/>
        </p:spPr>
        <p:txBody>
          <a:bodyPr wrap="square" lIns="0" tIns="0" rIns="0" bIns="0" rtlCol="0" anchor="ctr">
            <a:normAutofit/>
          </a:bodyPr>
          <a:lstStyle/>
          <a:p>
            <a:pPr marL="0" indent="0" algn="l">
              <a:buNone/>
            </a:pPr>
            <a:r>
              <a:rPr lang="en-US" sz="920" b="1" dirty="0">
                <a:solidFill>
                  <a:srgbClr val="D90909"/>
                </a:solidFill>
                <a:latin typeface="Sofia Sans" panose="020B0503060000020004" pitchFamily="34" charset="0"/>
                <a:ea typeface="Arial" pitchFamily="34" charset="-122"/>
                <a:cs typeface="Arial" pitchFamily="34" charset="-120"/>
              </a:rPr>
              <a:t>01 / KEY INFORMATION</a:t>
            </a:r>
            <a:endParaRPr lang="en-US" sz="920" dirty="0">
              <a:latin typeface="Sofia Sans" panose="020B0503060000020004" pitchFamily="34" charset="0"/>
            </a:endParaRPr>
          </a:p>
        </p:txBody>
      </p:sp>
      <p:sp>
        <p:nvSpPr>
          <p:cNvPr id="3" name="Text 1"/>
          <p:cNvSpPr txBox="1"/>
          <p:nvPr/>
        </p:nvSpPr>
        <p:spPr>
          <a:xfrm>
            <a:off x="566928" y="749808"/>
            <a:ext cx="10881360" cy="548640"/>
          </a:xfrm>
          <a:prstGeom prst="rect">
            <a:avLst/>
          </a:prstGeom>
          <a:noFill/>
          <a:ln/>
        </p:spPr>
        <p:txBody>
          <a:bodyPr wrap="square" lIns="0" tIns="0" rIns="0" bIns="0" rtlCol="0" anchor="ctr">
            <a:normAutofit/>
          </a:bodyPr>
          <a:lstStyle/>
          <a:p>
            <a:pPr marL="0" indent="0" algn="l">
              <a:buNone/>
            </a:pPr>
            <a:r>
              <a:rPr lang="en-US" sz="2500" b="1" dirty="0">
                <a:solidFill>
                  <a:srgbClr val="111111"/>
                </a:solidFill>
                <a:latin typeface="Sofia Sans" panose="020B0503060000020004" pitchFamily="34" charset="0"/>
                <a:ea typeface="Arial" pitchFamily="34" charset="-122"/>
                <a:cs typeface="Arial" pitchFamily="34" charset="-120"/>
              </a:rPr>
              <a:t>Event at a glance</a:t>
            </a:r>
            <a:endParaRPr lang="en-US" sz="2500" dirty="0">
              <a:latin typeface="Sofia Sans" panose="020B0503060000020004" pitchFamily="34" charset="0"/>
            </a:endParaRPr>
          </a:p>
        </p:txBody>
      </p:sp>
      <p:sp>
        <p:nvSpPr>
          <p:cNvPr id="4" name="Text 2"/>
          <p:cNvSpPr txBox="1"/>
          <p:nvPr/>
        </p:nvSpPr>
        <p:spPr>
          <a:xfrm>
            <a:off x="566928" y="1325880"/>
            <a:ext cx="10789920" cy="411480"/>
          </a:xfrm>
          <a:prstGeom prst="rect">
            <a:avLst/>
          </a:prstGeom>
          <a:noFill/>
          <a:ln/>
        </p:spPr>
        <p:txBody>
          <a:bodyPr wrap="square" lIns="0" tIns="0" rIns="0" bIns="0" rtlCol="0" anchor="ctr">
            <a:normAutofit/>
          </a:bodyPr>
          <a:lstStyle/>
          <a:p>
            <a:pPr marL="0" indent="0" algn="l">
              <a:buNone/>
            </a:pPr>
            <a:r>
              <a:rPr lang="en-US" sz="1220" dirty="0">
                <a:solidFill>
                  <a:srgbClr val="6F6B66"/>
                </a:solidFill>
                <a:latin typeface="Sofia Sans" panose="020B0503060000020004" pitchFamily="34" charset="0"/>
                <a:ea typeface="Arial" pitchFamily="34" charset="-122"/>
                <a:cs typeface="Arial" pitchFamily="34" charset="-120"/>
              </a:rPr>
              <a:t>Everything needed for a short news item, event listing, radio announcement or editorial coverage.</a:t>
            </a:r>
            <a:endParaRPr lang="en-US" sz="1300" dirty="0">
              <a:latin typeface="Sofia Sans" panose="020B0503060000020004" pitchFamily="34" charset="0"/>
            </a:endParaRPr>
          </a:p>
        </p:txBody>
      </p:sp>
      <p:sp>
        <p:nvSpPr>
          <p:cNvPr id="5" name="Shape 3"/>
          <p:cNvSpPr/>
          <p:nvPr/>
        </p:nvSpPr>
        <p:spPr>
          <a:xfrm>
            <a:off x="566928" y="1901952"/>
            <a:ext cx="2788920" cy="932688"/>
          </a:xfrm>
          <a:prstGeom prst="roundRect">
            <a:avLst>
              <a:gd name="adj" fmla="val 7843"/>
            </a:avLst>
          </a:prstGeom>
          <a:solidFill>
            <a:srgbClr val="FFFDF9"/>
          </a:solidFill>
          <a:ln w="12700">
            <a:solidFill>
              <a:srgbClr val="D9D4CC"/>
            </a:solidFill>
            <a:prstDash val="solid"/>
          </a:ln>
        </p:spPr>
      </p:sp>
      <p:sp>
        <p:nvSpPr>
          <p:cNvPr id="6" name="Text 4"/>
          <p:cNvSpPr txBox="1"/>
          <p:nvPr/>
        </p:nvSpPr>
        <p:spPr>
          <a:xfrm>
            <a:off x="731520" y="2011680"/>
            <a:ext cx="2459736"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EVENT</a:t>
            </a:r>
            <a:endParaRPr lang="en-US" sz="750" dirty="0">
              <a:latin typeface="Sofia Sans" panose="020B0503060000020004" pitchFamily="34" charset="0"/>
            </a:endParaRPr>
          </a:p>
        </p:txBody>
      </p:sp>
      <p:sp>
        <p:nvSpPr>
          <p:cNvPr id="7" name="Text 5"/>
          <p:cNvSpPr txBox="1"/>
          <p:nvPr/>
        </p:nvSpPr>
        <p:spPr>
          <a:xfrm>
            <a:off x="731520" y="2231136"/>
            <a:ext cx="2459736" cy="530352"/>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KECH: Unlimited — debut show</a:t>
            </a:r>
            <a:endParaRPr lang="en-US" sz="1220" dirty="0">
              <a:latin typeface="Sofia Sans" panose="020B0503060000020004" pitchFamily="34" charset="0"/>
            </a:endParaRPr>
          </a:p>
        </p:txBody>
      </p:sp>
      <p:sp>
        <p:nvSpPr>
          <p:cNvPr id="8" name="Shape 6"/>
          <p:cNvSpPr/>
          <p:nvPr/>
        </p:nvSpPr>
        <p:spPr>
          <a:xfrm>
            <a:off x="3520440" y="1901952"/>
            <a:ext cx="1965960" cy="932688"/>
          </a:xfrm>
          <a:prstGeom prst="roundRect">
            <a:avLst>
              <a:gd name="adj" fmla="val 7843"/>
            </a:avLst>
          </a:prstGeom>
          <a:solidFill>
            <a:srgbClr val="FFFDF9"/>
          </a:solidFill>
          <a:ln w="12700">
            <a:solidFill>
              <a:srgbClr val="D9D4CC"/>
            </a:solidFill>
            <a:prstDash val="solid"/>
          </a:ln>
        </p:spPr>
      </p:sp>
      <p:sp>
        <p:nvSpPr>
          <p:cNvPr id="9" name="Text 7"/>
          <p:cNvSpPr txBox="1"/>
          <p:nvPr/>
        </p:nvSpPr>
        <p:spPr>
          <a:xfrm>
            <a:off x="3685032" y="2011680"/>
            <a:ext cx="1636776"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DATE</a:t>
            </a:r>
            <a:endParaRPr lang="en-US" sz="750" dirty="0">
              <a:latin typeface="Sofia Sans" panose="020B0503060000020004" pitchFamily="34" charset="0"/>
            </a:endParaRPr>
          </a:p>
        </p:txBody>
      </p:sp>
      <p:sp>
        <p:nvSpPr>
          <p:cNvPr id="10" name="Text 8"/>
          <p:cNvSpPr txBox="1"/>
          <p:nvPr/>
        </p:nvSpPr>
        <p:spPr>
          <a:xfrm>
            <a:off x="3685032" y="2231136"/>
            <a:ext cx="1636776" cy="530352"/>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20 October 2026</a:t>
            </a:r>
            <a:endParaRPr lang="en-US" sz="1220" dirty="0">
              <a:latin typeface="Sofia Sans" panose="020B0503060000020004" pitchFamily="34" charset="0"/>
            </a:endParaRPr>
          </a:p>
        </p:txBody>
      </p:sp>
      <p:sp>
        <p:nvSpPr>
          <p:cNvPr id="11" name="Shape 9"/>
          <p:cNvSpPr/>
          <p:nvPr/>
        </p:nvSpPr>
        <p:spPr>
          <a:xfrm>
            <a:off x="5650992" y="1901952"/>
            <a:ext cx="1600200" cy="932688"/>
          </a:xfrm>
          <a:prstGeom prst="roundRect">
            <a:avLst>
              <a:gd name="adj" fmla="val 7843"/>
            </a:avLst>
          </a:prstGeom>
          <a:solidFill>
            <a:srgbClr val="FFFDF9"/>
          </a:solidFill>
          <a:ln w="12700">
            <a:solidFill>
              <a:srgbClr val="D9D4CC"/>
            </a:solidFill>
            <a:prstDash val="solid"/>
          </a:ln>
        </p:spPr>
      </p:sp>
      <p:sp>
        <p:nvSpPr>
          <p:cNvPr id="12" name="Text 10"/>
          <p:cNvSpPr txBox="1"/>
          <p:nvPr/>
        </p:nvSpPr>
        <p:spPr>
          <a:xfrm>
            <a:off x="5815584" y="2011680"/>
            <a:ext cx="1271016"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START</a:t>
            </a:r>
            <a:endParaRPr lang="en-US" sz="750" dirty="0">
              <a:latin typeface="Sofia Sans" panose="020B0503060000020004" pitchFamily="34" charset="0"/>
            </a:endParaRPr>
          </a:p>
        </p:txBody>
      </p:sp>
      <p:sp>
        <p:nvSpPr>
          <p:cNvPr id="13" name="Text 11"/>
          <p:cNvSpPr txBox="1"/>
          <p:nvPr/>
        </p:nvSpPr>
        <p:spPr>
          <a:xfrm>
            <a:off x="5815584" y="2231136"/>
            <a:ext cx="1271016" cy="530352"/>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19:00</a:t>
            </a:r>
            <a:endParaRPr lang="en-US" sz="1220" dirty="0">
              <a:latin typeface="Sofia Sans" panose="020B0503060000020004" pitchFamily="34" charset="0"/>
            </a:endParaRPr>
          </a:p>
        </p:txBody>
      </p:sp>
      <p:sp>
        <p:nvSpPr>
          <p:cNvPr id="14" name="Shape 12"/>
          <p:cNvSpPr/>
          <p:nvPr/>
        </p:nvSpPr>
        <p:spPr>
          <a:xfrm>
            <a:off x="7415784" y="1901952"/>
            <a:ext cx="4187952" cy="932688"/>
          </a:xfrm>
          <a:prstGeom prst="roundRect">
            <a:avLst>
              <a:gd name="adj" fmla="val 7843"/>
            </a:avLst>
          </a:prstGeom>
          <a:solidFill>
            <a:srgbClr val="FFFDF9"/>
          </a:solidFill>
          <a:ln w="12700">
            <a:solidFill>
              <a:srgbClr val="D9D4CC"/>
            </a:solidFill>
            <a:prstDash val="solid"/>
          </a:ln>
        </p:spPr>
      </p:sp>
      <p:sp>
        <p:nvSpPr>
          <p:cNvPr id="15" name="Text 13"/>
          <p:cNvSpPr txBox="1"/>
          <p:nvPr/>
        </p:nvSpPr>
        <p:spPr>
          <a:xfrm>
            <a:off x="7580376" y="2011680"/>
            <a:ext cx="3858768"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VENUE</a:t>
            </a:r>
            <a:endParaRPr lang="en-US" sz="750" dirty="0">
              <a:latin typeface="Sofia Sans" panose="020B0503060000020004" pitchFamily="34" charset="0"/>
            </a:endParaRPr>
          </a:p>
        </p:txBody>
      </p:sp>
      <p:sp>
        <p:nvSpPr>
          <p:cNvPr id="16" name="Text 14"/>
          <p:cNvSpPr txBox="1"/>
          <p:nvPr/>
        </p:nvSpPr>
        <p:spPr>
          <a:xfrm>
            <a:off x="7580376" y="2231136"/>
            <a:ext cx="3858768" cy="530352"/>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Toplocentrala, Sofia — Hall 1</a:t>
            </a:r>
            <a:endParaRPr lang="bg-BG" sz="1220" b="1" dirty="0">
              <a:solidFill>
                <a:srgbClr val="111111"/>
              </a:solidFill>
              <a:latin typeface="Sofia Sans" panose="020B0503060000020004" pitchFamily="34" charset="0"/>
              <a:ea typeface="Arial" pitchFamily="34" charset="-122"/>
              <a:cs typeface="Arial" pitchFamily="34" charset="-120"/>
            </a:endParaRPr>
          </a:p>
          <a:p>
            <a:r>
              <a:rPr lang="bg-BG" sz="1220" dirty="0">
                <a:latin typeface="Sofia Sans" panose="020B0503060000020004" pitchFamily="34" charset="0"/>
              </a:rPr>
              <a:t>5 Emil Bersinski St.</a:t>
            </a:r>
            <a:endParaRPr lang="en-US" sz="1220" dirty="0">
              <a:latin typeface="Sofia Sans" panose="020B0503060000020004" pitchFamily="34" charset="0"/>
            </a:endParaRPr>
          </a:p>
        </p:txBody>
      </p:sp>
      <p:sp>
        <p:nvSpPr>
          <p:cNvPr id="17" name="Shape 15"/>
          <p:cNvSpPr/>
          <p:nvPr/>
        </p:nvSpPr>
        <p:spPr>
          <a:xfrm>
            <a:off x="566928" y="2999232"/>
            <a:ext cx="3035808" cy="950976"/>
          </a:xfrm>
          <a:prstGeom prst="roundRect">
            <a:avLst>
              <a:gd name="adj" fmla="val 7692"/>
            </a:avLst>
          </a:prstGeom>
          <a:solidFill>
            <a:srgbClr val="FFFDF9"/>
          </a:solidFill>
          <a:ln w="12700">
            <a:solidFill>
              <a:srgbClr val="D9D4CC"/>
            </a:solidFill>
            <a:prstDash val="solid"/>
          </a:ln>
        </p:spPr>
      </p:sp>
      <p:sp>
        <p:nvSpPr>
          <p:cNvPr id="18" name="Text 16"/>
          <p:cNvSpPr txBox="1"/>
          <p:nvPr/>
        </p:nvSpPr>
        <p:spPr>
          <a:xfrm>
            <a:off x="731520" y="3108960"/>
            <a:ext cx="2706624"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FORMAT</a:t>
            </a:r>
            <a:endParaRPr lang="en-US" sz="750" dirty="0">
              <a:latin typeface="Sofia Sans" panose="020B0503060000020004" pitchFamily="34" charset="0"/>
            </a:endParaRPr>
          </a:p>
        </p:txBody>
      </p:sp>
      <p:sp>
        <p:nvSpPr>
          <p:cNvPr id="19" name="Text 17"/>
          <p:cNvSpPr txBox="1"/>
          <p:nvPr/>
        </p:nvSpPr>
        <p:spPr>
          <a:xfrm>
            <a:off x="731520" y="3328416"/>
            <a:ext cx="2706624" cy="548640"/>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Live professional wrestling show</a:t>
            </a:r>
            <a:endParaRPr lang="en-US" sz="1220" dirty="0">
              <a:latin typeface="Sofia Sans" panose="020B0503060000020004" pitchFamily="34" charset="0"/>
            </a:endParaRPr>
          </a:p>
        </p:txBody>
      </p:sp>
      <p:sp>
        <p:nvSpPr>
          <p:cNvPr id="20" name="Shape 18"/>
          <p:cNvSpPr/>
          <p:nvPr/>
        </p:nvSpPr>
        <p:spPr>
          <a:xfrm>
            <a:off x="3767328" y="2999232"/>
            <a:ext cx="4636008" cy="950976"/>
          </a:xfrm>
          <a:prstGeom prst="roundRect">
            <a:avLst>
              <a:gd name="adj" fmla="val 7692"/>
            </a:avLst>
          </a:prstGeom>
          <a:solidFill>
            <a:srgbClr val="FFFDF9"/>
          </a:solidFill>
          <a:ln w="12700">
            <a:solidFill>
              <a:srgbClr val="D9D4CC"/>
            </a:solidFill>
            <a:prstDash val="solid"/>
          </a:ln>
        </p:spPr>
      </p:sp>
      <p:sp>
        <p:nvSpPr>
          <p:cNvPr id="21" name="Text 19"/>
          <p:cNvSpPr txBox="1"/>
          <p:nvPr/>
        </p:nvSpPr>
        <p:spPr>
          <a:xfrm>
            <a:off x="3931920" y="3108960"/>
            <a:ext cx="4306824"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PARTICIPANTS</a:t>
            </a:r>
            <a:endParaRPr lang="en-US" sz="750" dirty="0">
              <a:latin typeface="Sofia Sans" panose="020B0503060000020004" pitchFamily="34" charset="0"/>
            </a:endParaRPr>
          </a:p>
        </p:txBody>
      </p:sp>
      <p:sp>
        <p:nvSpPr>
          <p:cNvPr id="22" name="Text 20"/>
          <p:cNvSpPr txBox="1"/>
          <p:nvPr/>
        </p:nvSpPr>
        <p:spPr>
          <a:xfrm>
            <a:off x="3931920" y="3328416"/>
            <a:ext cx="4306824" cy="548640"/>
          </a:xfrm>
          <a:prstGeom prst="rect">
            <a:avLst/>
          </a:prstGeom>
          <a:noFill/>
          <a:ln/>
        </p:spPr>
        <p:txBody>
          <a:bodyPr wrap="square" lIns="0" tIns="0" rIns="0" bIns="0" rtlCol="0" anchor="t">
            <a:normAutofit/>
          </a:bodyPr>
          <a:lstStyle/>
          <a:p>
            <a:pPr marL="0" indent="0" algn="l">
              <a:buNone/>
            </a:pPr>
            <a:r>
              <a:rPr lang="en-US" sz="1150" b="1" dirty="0">
                <a:solidFill>
                  <a:srgbClr val="111111"/>
                </a:solidFill>
                <a:latin typeface="Sofia Sans" panose="020B0503060000020004" pitchFamily="34" charset="0"/>
                <a:ea typeface="Arial" pitchFamily="34" charset="-122"/>
                <a:cs typeface="Arial" pitchFamily="34" charset="-120"/>
              </a:rPr>
              <a:t>CHECKMATE Viktor Milenov • VHS • George “Vice” Stamenov • other wrestlers from Bulgaria and abroad</a:t>
            </a:r>
            <a:endParaRPr lang="en-US" sz="1220" dirty="0">
              <a:latin typeface="Sofia Sans" panose="020B0503060000020004" pitchFamily="34" charset="0"/>
            </a:endParaRPr>
          </a:p>
        </p:txBody>
      </p:sp>
      <p:sp>
        <p:nvSpPr>
          <p:cNvPr id="23" name="Shape 21"/>
          <p:cNvSpPr/>
          <p:nvPr/>
        </p:nvSpPr>
        <p:spPr>
          <a:xfrm>
            <a:off x="8567928" y="2999232"/>
            <a:ext cx="3035808" cy="950976"/>
          </a:xfrm>
          <a:prstGeom prst="roundRect">
            <a:avLst>
              <a:gd name="adj" fmla="val 7692"/>
            </a:avLst>
          </a:prstGeom>
          <a:solidFill>
            <a:srgbClr val="FFFDF9"/>
          </a:solidFill>
          <a:ln w="12700">
            <a:solidFill>
              <a:srgbClr val="D9D4CC"/>
            </a:solidFill>
            <a:prstDash val="solid"/>
          </a:ln>
        </p:spPr>
      </p:sp>
      <p:sp>
        <p:nvSpPr>
          <p:cNvPr id="24" name="Text 22"/>
          <p:cNvSpPr txBox="1"/>
          <p:nvPr/>
        </p:nvSpPr>
        <p:spPr>
          <a:xfrm>
            <a:off x="8732520" y="3108960"/>
            <a:ext cx="2706624"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HOST</a:t>
            </a:r>
            <a:endParaRPr lang="en-US" sz="750" dirty="0">
              <a:latin typeface="Sofia Sans" panose="020B0503060000020004" pitchFamily="34" charset="0"/>
            </a:endParaRPr>
          </a:p>
        </p:txBody>
      </p:sp>
      <p:sp>
        <p:nvSpPr>
          <p:cNvPr id="25" name="Text 23"/>
          <p:cNvSpPr txBox="1"/>
          <p:nvPr/>
        </p:nvSpPr>
        <p:spPr>
          <a:xfrm>
            <a:off x="8732520" y="3328416"/>
            <a:ext cx="2706624" cy="548640"/>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Radostin Radev</a:t>
            </a:r>
            <a:endParaRPr lang="en-US" sz="1220" dirty="0">
              <a:latin typeface="Sofia Sans" panose="020B0503060000020004" pitchFamily="34" charset="0"/>
            </a:endParaRPr>
          </a:p>
        </p:txBody>
      </p:sp>
      <p:sp>
        <p:nvSpPr>
          <p:cNvPr id="26" name="Shape 24"/>
          <p:cNvSpPr/>
          <p:nvPr/>
        </p:nvSpPr>
        <p:spPr>
          <a:xfrm>
            <a:off x="566928" y="4114800"/>
            <a:ext cx="3035808" cy="950976"/>
          </a:xfrm>
          <a:prstGeom prst="roundRect">
            <a:avLst>
              <a:gd name="adj" fmla="val 7692"/>
            </a:avLst>
          </a:prstGeom>
          <a:solidFill>
            <a:srgbClr val="FFFDF9"/>
          </a:solidFill>
          <a:ln w="12700">
            <a:solidFill>
              <a:srgbClr val="D9D4CC"/>
            </a:solidFill>
            <a:prstDash val="solid"/>
          </a:ln>
        </p:spPr>
      </p:sp>
      <p:sp>
        <p:nvSpPr>
          <p:cNvPr id="27" name="Text 25"/>
          <p:cNvSpPr txBox="1"/>
          <p:nvPr/>
        </p:nvSpPr>
        <p:spPr>
          <a:xfrm>
            <a:off x="731520" y="4224528"/>
            <a:ext cx="2706624"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COMMENTATORS</a:t>
            </a:r>
            <a:endParaRPr lang="en-US" sz="750" dirty="0">
              <a:latin typeface="Sofia Sans" panose="020B0503060000020004" pitchFamily="34" charset="0"/>
            </a:endParaRPr>
          </a:p>
        </p:txBody>
      </p:sp>
      <p:sp>
        <p:nvSpPr>
          <p:cNvPr id="28" name="Text 26"/>
          <p:cNvSpPr txBox="1"/>
          <p:nvPr/>
        </p:nvSpPr>
        <p:spPr>
          <a:xfrm>
            <a:off x="731520" y="4443984"/>
            <a:ext cx="2706624" cy="548640"/>
          </a:xfrm>
          <a:prstGeom prst="rect">
            <a:avLst/>
          </a:prstGeom>
          <a:noFill/>
          <a:ln/>
        </p:spPr>
        <p:txBody>
          <a:bodyPr wrap="square" lIns="0" tIns="0" rIns="0" bIns="0" rtlCol="0" anchor="t">
            <a:normAutofit/>
          </a:bodyPr>
          <a:lstStyle/>
          <a:p>
            <a:pPr marL="0" indent="0" algn="l">
              <a:buNone/>
            </a:pPr>
            <a:r>
              <a:rPr lang="bg-BG" sz="1220" b="1" dirty="0">
                <a:solidFill>
                  <a:srgbClr val="111111"/>
                </a:solidFill>
                <a:latin typeface="Sofia Sans" panose="020B0503060000020004" pitchFamily="34" charset="0"/>
                <a:ea typeface="Arial" pitchFamily="34" charset="-122"/>
                <a:cs typeface="Arial" pitchFamily="34" charset="-120"/>
              </a:rPr>
              <a:t>Mr. Stefanov and Hector Harmanli</a:t>
            </a:r>
            <a:endParaRPr lang="en-US" sz="1220" dirty="0">
              <a:latin typeface="Sofia Sans" panose="020B0503060000020004" pitchFamily="34" charset="0"/>
            </a:endParaRPr>
          </a:p>
        </p:txBody>
      </p:sp>
      <p:sp>
        <p:nvSpPr>
          <p:cNvPr id="29" name="Shape 27"/>
          <p:cNvSpPr/>
          <p:nvPr/>
        </p:nvSpPr>
        <p:spPr>
          <a:xfrm>
            <a:off x="3767328" y="4114800"/>
            <a:ext cx="3794760" cy="950976"/>
          </a:xfrm>
          <a:prstGeom prst="roundRect">
            <a:avLst>
              <a:gd name="adj" fmla="val 7692"/>
            </a:avLst>
          </a:prstGeom>
          <a:solidFill>
            <a:srgbClr val="FFFDF9"/>
          </a:solidFill>
          <a:ln w="12700">
            <a:solidFill>
              <a:srgbClr val="D9D4CC"/>
            </a:solidFill>
            <a:prstDash val="solid"/>
          </a:ln>
        </p:spPr>
      </p:sp>
      <p:sp>
        <p:nvSpPr>
          <p:cNvPr id="30" name="Text 28"/>
          <p:cNvSpPr txBox="1"/>
          <p:nvPr/>
        </p:nvSpPr>
        <p:spPr>
          <a:xfrm>
            <a:off x="3931920" y="4224528"/>
            <a:ext cx="3465576"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ORGANIZER</a:t>
            </a:r>
            <a:endParaRPr lang="en-US" sz="750" dirty="0">
              <a:latin typeface="Sofia Sans" panose="020B0503060000020004" pitchFamily="34" charset="0"/>
            </a:endParaRPr>
          </a:p>
        </p:txBody>
      </p:sp>
      <p:sp>
        <p:nvSpPr>
          <p:cNvPr id="31" name="Text 29"/>
          <p:cNvSpPr txBox="1"/>
          <p:nvPr/>
        </p:nvSpPr>
        <p:spPr>
          <a:xfrm>
            <a:off x="3931920" y="4443984"/>
            <a:ext cx="3465576" cy="548640"/>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Round Table Productions Ltd.</a:t>
            </a:r>
            <a:endParaRPr lang="en-US" sz="1220" dirty="0">
              <a:latin typeface="Sofia Sans" panose="020B0503060000020004" pitchFamily="34" charset="0"/>
            </a:endParaRPr>
          </a:p>
        </p:txBody>
      </p:sp>
      <p:sp>
        <p:nvSpPr>
          <p:cNvPr id="32" name="Shape 30"/>
          <p:cNvSpPr/>
          <p:nvPr/>
        </p:nvSpPr>
        <p:spPr>
          <a:xfrm>
            <a:off x="7726680" y="4114800"/>
            <a:ext cx="1828800" cy="950976"/>
          </a:xfrm>
          <a:prstGeom prst="roundRect">
            <a:avLst>
              <a:gd name="adj" fmla="val 7692"/>
            </a:avLst>
          </a:prstGeom>
          <a:solidFill>
            <a:srgbClr val="FFFDF9"/>
          </a:solidFill>
          <a:ln w="12700">
            <a:solidFill>
              <a:srgbClr val="D9D4CC"/>
            </a:solidFill>
            <a:prstDash val="solid"/>
          </a:ln>
        </p:spPr>
      </p:sp>
      <p:sp>
        <p:nvSpPr>
          <p:cNvPr id="33" name="Text 31"/>
          <p:cNvSpPr txBox="1"/>
          <p:nvPr/>
        </p:nvSpPr>
        <p:spPr>
          <a:xfrm>
            <a:off x="7891272" y="4224528"/>
            <a:ext cx="1499616"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TICKETS</a:t>
            </a:r>
            <a:endParaRPr lang="en-US" sz="750" dirty="0">
              <a:latin typeface="Sofia Sans" panose="020B0503060000020004" pitchFamily="34" charset="0"/>
            </a:endParaRPr>
          </a:p>
        </p:txBody>
      </p:sp>
      <p:sp>
        <p:nvSpPr>
          <p:cNvPr id="34" name="Text 32"/>
          <p:cNvSpPr txBox="1"/>
          <p:nvPr/>
        </p:nvSpPr>
        <p:spPr>
          <a:xfrm>
            <a:off x="7891272" y="4443984"/>
            <a:ext cx="1499616" cy="548640"/>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Eventim</a:t>
            </a:r>
            <a:endParaRPr lang="en-US" sz="1220" dirty="0">
              <a:latin typeface="Sofia Sans" panose="020B0503060000020004" pitchFamily="34" charset="0"/>
            </a:endParaRPr>
          </a:p>
        </p:txBody>
      </p:sp>
      <p:sp>
        <p:nvSpPr>
          <p:cNvPr id="35" name="Shape 33"/>
          <p:cNvSpPr/>
          <p:nvPr/>
        </p:nvSpPr>
        <p:spPr>
          <a:xfrm>
            <a:off x="9720072" y="4114800"/>
            <a:ext cx="1883664" cy="950976"/>
          </a:xfrm>
          <a:prstGeom prst="roundRect">
            <a:avLst>
              <a:gd name="adj" fmla="val 7692"/>
            </a:avLst>
          </a:prstGeom>
          <a:solidFill>
            <a:srgbClr val="171717"/>
          </a:solidFill>
          <a:ln w="12700">
            <a:solidFill>
              <a:srgbClr val="171717"/>
            </a:solidFill>
            <a:prstDash val="solid"/>
          </a:ln>
        </p:spPr>
      </p:sp>
      <p:sp>
        <p:nvSpPr>
          <p:cNvPr id="36" name="Text 34"/>
          <p:cNvSpPr txBox="1"/>
          <p:nvPr/>
        </p:nvSpPr>
        <p:spPr>
          <a:xfrm>
            <a:off x="9893808" y="4261104"/>
            <a:ext cx="1517904" cy="219456"/>
          </a:xfrm>
          <a:prstGeom prst="rect">
            <a:avLst/>
          </a:prstGeom>
          <a:noFill/>
          <a:ln/>
        </p:spPr>
        <p:txBody>
          <a:bodyPr wrap="square" lIns="0" tIns="0" rIns="0" bIns="0" rtlCol="0" anchor="ctr">
            <a:normAutofit/>
          </a:bodyPr>
          <a:lstStyle/>
          <a:p>
            <a:pPr marL="0" indent="0" algn="ctr">
              <a:buNone/>
            </a:pPr>
            <a:r>
              <a:rPr lang="en-US" sz="800" b="1" dirty="0">
                <a:solidFill>
                  <a:srgbClr val="FFDC3C"/>
                </a:solidFill>
                <a:latin typeface="Sofia Sans" panose="020B0503060000020004" pitchFamily="34" charset="0"/>
                <a:ea typeface="Arial" pitchFamily="34" charset="-122"/>
                <a:cs typeface="Arial" pitchFamily="34" charset="-120"/>
              </a:rPr>
              <a:t>EVENTIM</a:t>
            </a:r>
            <a:endParaRPr lang="en-US" sz="800" dirty="0">
              <a:latin typeface="Sofia Sans" panose="020B0503060000020004" pitchFamily="34" charset="0"/>
            </a:endParaRPr>
          </a:p>
        </p:txBody>
      </p:sp>
      <p:sp>
        <p:nvSpPr>
          <p:cNvPr id="37" name="Text 35">
            <a:hlinkClick r:id="rId3"/>
          </p:cNvPr>
          <p:cNvSpPr/>
          <p:nvPr/>
        </p:nvSpPr>
        <p:spPr>
          <a:xfrm>
            <a:off x="9866376" y="4480560"/>
            <a:ext cx="1581912" cy="384048"/>
          </a:xfrm>
          <a:prstGeom prst="rect">
            <a:avLst/>
          </a:prstGeom>
          <a:noFill/>
          <a:ln/>
        </p:spPr>
        <p:txBody>
          <a:bodyPr wrap="square" lIns="0" tIns="0" rIns="0" bIns="0" rtlCol="0" anchor="ctr"/>
          <a:lstStyle/>
          <a:p>
            <a:pPr marL="0" indent="0" algn="ctr">
              <a:buNone/>
            </a:pPr>
            <a:r>
              <a:rPr lang="en-US" sz="920" b="1" u="sng" dirty="0">
                <a:solidFill>
                  <a:srgbClr val="FFFFFF"/>
                </a:solidFill>
                <a:latin typeface="Sofia Sans" panose="020B0503060000020004"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OPEN TICKET</a:t>
            </a:r>
            <a:endParaRPr lang="en-US" sz="920" dirty="0">
              <a:latin typeface="Sofia Sans" panose="020B0503060000020004" pitchFamily="34" charset="0"/>
            </a:endParaRPr>
          </a:p>
          <a:p>
            <a:pPr marL="0" indent="0" algn="ctr">
              <a:buNone/>
            </a:pPr>
            <a:r>
              <a:rPr lang="en-US" sz="920" b="1" u="sng" dirty="0">
                <a:solidFill>
                  <a:srgbClr val="FFFFFF"/>
                </a:solidFill>
                <a:latin typeface="Sofia Sans" panose="020B0503060000020004"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PAGE →</a:t>
            </a:r>
            <a:endParaRPr lang="en-US" sz="920" dirty="0">
              <a:latin typeface="Sofia Sans" panose="020B0503060000020004" pitchFamily="34" charset="0"/>
            </a:endParaRPr>
          </a:p>
        </p:txBody>
      </p:sp>
      <p:sp>
        <p:nvSpPr>
          <p:cNvPr id="38" name="Shape 36"/>
          <p:cNvSpPr/>
          <p:nvPr/>
        </p:nvSpPr>
        <p:spPr>
          <a:xfrm>
            <a:off x="566928" y="5321808"/>
            <a:ext cx="11036808" cy="786384"/>
          </a:xfrm>
          <a:prstGeom prst="roundRect">
            <a:avLst>
              <a:gd name="adj" fmla="val 9302"/>
            </a:avLst>
          </a:prstGeom>
          <a:solidFill>
            <a:srgbClr val="FFF3C1"/>
          </a:solidFill>
          <a:ln w="12700">
            <a:solidFill>
              <a:srgbClr val="EAC33B"/>
            </a:solidFill>
            <a:prstDash val="solid"/>
          </a:ln>
        </p:spPr>
      </p:sp>
      <p:sp>
        <p:nvSpPr>
          <p:cNvPr id="39" name="Text 37"/>
          <p:cNvSpPr txBox="1"/>
          <p:nvPr/>
        </p:nvSpPr>
        <p:spPr>
          <a:xfrm>
            <a:off x="777240" y="5468112"/>
            <a:ext cx="2286000" cy="164592"/>
          </a:xfrm>
          <a:prstGeom prst="rect">
            <a:avLst/>
          </a:prstGeom>
          <a:noFill/>
          <a:ln/>
        </p:spPr>
        <p:txBody>
          <a:bodyPr wrap="square" lIns="0" tIns="0" rIns="0" bIns="0" rtlCol="0" anchor="ctr">
            <a:normAutofit/>
          </a:bodyPr>
          <a:lstStyle/>
          <a:p>
            <a:pPr marL="0" indent="0" algn="l">
              <a:buNone/>
            </a:pPr>
            <a:r>
              <a:rPr lang="en-US" sz="830" b="1" dirty="0">
                <a:solidFill>
                  <a:srgbClr val="710000"/>
                </a:solidFill>
                <a:latin typeface="Sofia Sans" panose="020B0503060000020004" pitchFamily="34" charset="0"/>
                <a:ea typeface="Arial" pitchFamily="34" charset="-122"/>
                <a:cs typeface="Arial" pitchFamily="34" charset="-120"/>
              </a:rPr>
              <a:t>Short media description</a:t>
            </a:r>
            <a:endParaRPr lang="en-US" sz="830" dirty="0">
              <a:latin typeface="Sofia Sans" panose="020B0503060000020004" pitchFamily="34" charset="0"/>
            </a:endParaRPr>
          </a:p>
        </p:txBody>
      </p:sp>
      <p:sp>
        <p:nvSpPr>
          <p:cNvPr id="40" name="Text 38"/>
          <p:cNvSpPr txBox="1"/>
          <p:nvPr/>
        </p:nvSpPr>
        <p:spPr>
          <a:xfrm>
            <a:off x="2761488" y="5440680"/>
            <a:ext cx="8458200" cy="438912"/>
          </a:xfrm>
          <a:prstGeom prst="rect">
            <a:avLst/>
          </a:prstGeom>
          <a:noFill/>
          <a:ln/>
        </p:spPr>
        <p:txBody>
          <a:bodyPr wrap="square" lIns="0" tIns="0" rIns="0" bIns="0" rtlCol="0" anchor="t">
            <a:normAutofit/>
          </a:bodyPr>
          <a:lstStyle/>
          <a:p>
            <a:pPr marL="0" indent="0" algn="l">
              <a:buNone/>
            </a:pPr>
            <a:r>
              <a:rPr lang="en-US" sz="1070" dirty="0">
                <a:solidFill>
                  <a:srgbClr val="111111"/>
                </a:solidFill>
                <a:latin typeface="Sofia Sans" panose="020B0503060000020004" pitchFamily="34" charset="0"/>
                <a:ea typeface="Arial" pitchFamily="34" charset="-122"/>
                <a:cs typeface="Arial" pitchFamily="34" charset="-120"/>
              </a:rPr>
              <a:t>On 20 October 2026, Toplocentrala in Sofia will host the debut show of KECH: Unlimited — a Bulgarian production featuring live professional wrestling matches, characters and stories unfolding in front of the audience.</a:t>
            </a:r>
            <a:endParaRPr lang="en-US" sz="1130" dirty="0">
              <a:latin typeface="Sofia Sans" panose="020B0503060000020004" pitchFamily="34" charset="0"/>
            </a:endParaRPr>
          </a:p>
        </p:txBody>
      </p:sp>
      <p:sp>
        <p:nvSpPr>
          <p:cNvPr id="41"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36E"/>
                </a:solidFill>
                <a:latin typeface="Arial"/>
                <a:ea typeface="Arial"/>
                <a:cs typeface="Arial"/>
              </a:defRPr>
            </a:lvl1pPr>
          </a:lstStyle>
          <a:p>
            <a:pPr algn="l"/>
            <a:fld id="{F7021451-1387-4CA6-816F-3879F97B5CBC}" type="slidenum">
              <a:rPr lang="en-US" b="0">
                <a:latin typeface="Sofia Sans" panose="020B0503060000020004" pitchFamily="34" charset="0"/>
              </a:rPr>
              <a:t>2</a:t>
            </a:fld>
            <a:endParaRPr lang="en-US" dirty="0">
              <a:latin typeface="Sofia Sans" panose="020B05030600000200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66928" y="438912"/>
            <a:ext cx="3291840" cy="256032"/>
          </a:xfrm>
          <a:prstGeom prst="rect">
            <a:avLst/>
          </a:prstGeom>
          <a:noFill/>
          <a:ln/>
        </p:spPr>
        <p:txBody>
          <a:bodyPr wrap="square" lIns="0" tIns="0" rIns="0" bIns="0" rtlCol="0" anchor="ctr">
            <a:normAutofit/>
          </a:bodyPr>
          <a:lstStyle/>
          <a:p>
            <a:pPr marL="0" indent="0" algn="l">
              <a:buNone/>
            </a:pPr>
            <a:r>
              <a:rPr lang="en-US" sz="920" b="1" dirty="0">
                <a:solidFill>
                  <a:srgbClr val="FFDC3C"/>
                </a:solidFill>
                <a:latin typeface="Sofia Sans" panose="020B0503060000020004" pitchFamily="34" charset="0"/>
                <a:ea typeface="Arial" pitchFamily="34" charset="-122"/>
                <a:cs typeface="Arial" pitchFamily="34" charset="-120"/>
              </a:rPr>
              <a:t>02 / CONTEXT</a:t>
            </a:r>
            <a:endParaRPr lang="en-US" sz="920" dirty="0">
              <a:latin typeface="Sofia Sans" panose="020B0503060000020004" pitchFamily="34" charset="0"/>
            </a:endParaRPr>
          </a:p>
        </p:txBody>
      </p:sp>
      <p:sp>
        <p:nvSpPr>
          <p:cNvPr id="3" name="Text 1"/>
          <p:cNvSpPr txBox="1"/>
          <p:nvPr/>
        </p:nvSpPr>
        <p:spPr>
          <a:xfrm>
            <a:off x="566928" y="749808"/>
            <a:ext cx="10881360" cy="548640"/>
          </a:xfrm>
          <a:prstGeom prst="rect">
            <a:avLst/>
          </a:prstGeom>
          <a:noFill/>
          <a:ln/>
        </p:spPr>
        <p:txBody>
          <a:bodyPr wrap="square" lIns="0" tIns="0" rIns="0" bIns="0" rtlCol="0" anchor="ctr">
            <a:normAutofit/>
          </a:bodyPr>
          <a:lstStyle/>
          <a:p>
            <a:pPr marL="0" indent="0" algn="l">
              <a:buNone/>
            </a:pPr>
            <a:r>
              <a:rPr lang="en-US" sz="2500" b="1" dirty="0">
                <a:solidFill>
                  <a:srgbClr val="FFFFFF"/>
                </a:solidFill>
                <a:latin typeface="Sofia Sans" panose="020B0503060000020004" pitchFamily="34" charset="0"/>
                <a:ea typeface="Arial" pitchFamily="34" charset="-122"/>
                <a:cs typeface="Arial" pitchFamily="34" charset="-120"/>
              </a:rPr>
              <a:t>What is professional wrestling?</a:t>
            </a:r>
            <a:endParaRPr lang="en-US" sz="2500" dirty="0">
              <a:latin typeface="Sofia Sans" panose="020B0503060000020004" pitchFamily="34" charset="0"/>
            </a:endParaRPr>
          </a:p>
        </p:txBody>
      </p:sp>
      <p:sp>
        <p:nvSpPr>
          <p:cNvPr id="4" name="Text 2"/>
          <p:cNvSpPr txBox="1"/>
          <p:nvPr/>
        </p:nvSpPr>
        <p:spPr>
          <a:xfrm>
            <a:off x="566928" y="1325880"/>
            <a:ext cx="10789920" cy="365760"/>
          </a:xfrm>
          <a:prstGeom prst="rect">
            <a:avLst/>
          </a:prstGeom>
          <a:noFill/>
          <a:ln/>
        </p:spPr>
        <p:txBody>
          <a:bodyPr wrap="square" lIns="0" tIns="0" rIns="0" bIns="0" rtlCol="0" anchor="ctr">
            <a:normAutofit/>
          </a:bodyPr>
          <a:lstStyle/>
          <a:p>
            <a:pPr marL="0" indent="0" algn="l">
              <a:buNone/>
            </a:pPr>
            <a:r>
              <a:rPr lang="en-US" sz="1300" dirty="0">
                <a:solidFill>
                  <a:srgbClr val="BFBAB3"/>
                </a:solidFill>
                <a:latin typeface="Sofia Sans" panose="020B0503060000020004" pitchFamily="34" charset="0"/>
                <a:ea typeface="Arial" pitchFamily="34" charset="-122"/>
                <a:cs typeface="Arial" pitchFamily="34" charset="-120"/>
              </a:rPr>
              <a:t>A brief explanation for media and partners who do not regularly cover professional wrestling.</a:t>
            </a:r>
            <a:endParaRPr lang="en-US" sz="1300" dirty="0">
              <a:latin typeface="Sofia Sans" panose="020B0503060000020004" pitchFamily="34" charset="0"/>
            </a:endParaRPr>
          </a:p>
        </p:txBody>
      </p:sp>
      <p:sp>
        <p:nvSpPr>
          <p:cNvPr id="5" name="Shape 3"/>
          <p:cNvSpPr/>
          <p:nvPr/>
        </p:nvSpPr>
        <p:spPr>
          <a:xfrm>
            <a:off x="566928" y="1828800"/>
            <a:ext cx="5394960" cy="1353312"/>
          </a:xfrm>
          <a:prstGeom prst="roundRect">
            <a:avLst>
              <a:gd name="adj" fmla="val 5405"/>
            </a:avLst>
          </a:prstGeom>
          <a:solidFill>
            <a:srgbClr val="191919"/>
          </a:solidFill>
          <a:ln w="12700">
            <a:solidFill>
              <a:srgbClr val="363636"/>
            </a:solidFill>
            <a:prstDash val="solid"/>
          </a:ln>
        </p:spPr>
      </p:sp>
      <p:sp>
        <p:nvSpPr>
          <p:cNvPr id="6" name="Text 4"/>
          <p:cNvSpPr txBox="1"/>
          <p:nvPr/>
        </p:nvSpPr>
        <p:spPr>
          <a:xfrm>
            <a:off x="822960" y="2029968"/>
            <a:ext cx="4892040" cy="914400"/>
          </a:xfrm>
          <a:prstGeom prst="rect">
            <a:avLst/>
          </a:prstGeom>
          <a:noFill/>
          <a:ln/>
        </p:spPr>
        <p:txBody>
          <a:bodyPr wrap="square" lIns="0" tIns="0" rIns="0" bIns="0" rtlCol="0" anchor="t">
            <a:normAutofit/>
          </a:bodyPr>
          <a:lstStyle/>
          <a:p>
            <a:pPr marL="0" indent="0" algn="l">
              <a:buNone/>
            </a:pPr>
            <a:r>
              <a:rPr lang="en-US" sz="1320" dirty="0">
                <a:solidFill>
                  <a:srgbClr val="FFFFFF"/>
                </a:solidFill>
                <a:latin typeface="Sofia Sans" panose="020B0503060000020004" pitchFamily="34" charset="0"/>
                <a:ea typeface="Arial" pitchFamily="34" charset="-122"/>
                <a:cs typeface="Arial" pitchFamily="34" charset="-120"/>
              </a:rPr>
              <a:t>Professional wrestling is a live sports-entertainment performance in which participants compete physically in a ring while portraying characters in ongoing stories.</a:t>
            </a:r>
            <a:endParaRPr lang="en-US" sz="1400" dirty="0">
              <a:latin typeface="Sofia Sans" panose="020B0503060000020004" pitchFamily="34" charset="0"/>
            </a:endParaRPr>
          </a:p>
        </p:txBody>
      </p:sp>
      <p:sp>
        <p:nvSpPr>
          <p:cNvPr id="7" name="Shape 5"/>
          <p:cNvSpPr/>
          <p:nvPr/>
        </p:nvSpPr>
        <p:spPr>
          <a:xfrm>
            <a:off x="6236208" y="1828800"/>
            <a:ext cx="5367528" cy="1353312"/>
          </a:xfrm>
          <a:prstGeom prst="roundRect">
            <a:avLst>
              <a:gd name="adj" fmla="val 5405"/>
            </a:avLst>
          </a:prstGeom>
          <a:solidFill>
            <a:srgbClr val="191919"/>
          </a:solidFill>
          <a:ln w="12700">
            <a:solidFill>
              <a:srgbClr val="363636"/>
            </a:solidFill>
            <a:prstDash val="solid"/>
          </a:ln>
        </p:spPr>
      </p:sp>
      <p:sp>
        <p:nvSpPr>
          <p:cNvPr id="8" name="Text 6"/>
          <p:cNvSpPr txBox="1"/>
          <p:nvPr/>
        </p:nvSpPr>
        <p:spPr>
          <a:xfrm>
            <a:off x="6492240" y="2029968"/>
            <a:ext cx="4846320" cy="914400"/>
          </a:xfrm>
          <a:prstGeom prst="rect">
            <a:avLst/>
          </a:prstGeom>
          <a:noFill/>
          <a:ln/>
        </p:spPr>
        <p:txBody>
          <a:bodyPr wrap="square" lIns="0" tIns="0" rIns="0" bIns="0" rtlCol="0" anchor="t">
            <a:normAutofit/>
          </a:bodyPr>
          <a:lstStyle/>
          <a:p>
            <a:pPr marL="0" indent="0" algn="l">
              <a:buNone/>
            </a:pPr>
            <a:r>
              <a:rPr lang="en-US" sz="1320" dirty="0">
                <a:solidFill>
                  <a:srgbClr val="FFFFFF"/>
                </a:solidFill>
                <a:latin typeface="Sofia Sans" panose="020B0503060000020004" pitchFamily="34" charset="0"/>
                <a:ea typeface="Arial" pitchFamily="34" charset="-122"/>
                <a:cs typeface="Arial" pitchFamily="34" charset="-120"/>
              </a:rPr>
              <a:t>Matches follow a pre-planned dramatic direction, but the physical performance, falls, jumps and much of the interaction happen live.</a:t>
            </a:r>
            <a:endParaRPr lang="en-US" sz="1400" dirty="0">
              <a:latin typeface="Sofia Sans" panose="020B0503060000020004" pitchFamily="34" charset="0"/>
            </a:endParaRPr>
          </a:p>
        </p:txBody>
      </p:sp>
      <p:sp>
        <p:nvSpPr>
          <p:cNvPr id="9" name="Shape 7"/>
          <p:cNvSpPr/>
          <p:nvPr/>
        </p:nvSpPr>
        <p:spPr>
          <a:xfrm>
            <a:off x="566928" y="3547872"/>
            <a:ext cx="3401568" cy="1965960"/>
          </a:xfrm>
          <a:prstGeom prst="roundRect">
            <a:avLst>
              <a:gd name="adj" fmla="val 3721"/>
            </a:avLst>
          </a:prstGeom>
          <a:solidFill>
            <a:srgbClr val="1D1D1D"/>
          </a:solidFill>
          <a:ln w="12700">
            <a:solidFill>
              <a:srgbClr val="3A3A3A"/>
            </a:solidFill>
            <a:prstDash val="solid"/>
          </a:ln>
        </p:spPr>
      </p:sp>
      <p:sp>
        <p:nvSpPr>
          <p:cNvPr id="10" name="Text 8"/>
          <p:cNvSpPr txBox="1"/>
          <p:nvPr/>
        </p:nvSpPr>
        <p:spPr>
          <a:xfrm>
            <a:off x="768096" y="3730752"/>
            <a:ext cx="731520" cy="502920"/>
          </a:xfrm>
          <a:prstGeom prst="rect">
            <a:avLst/>
          </a:prstGeom>
          <a:noFill/>
          <a:ln/>
        </p:spPr>
        <p:txBody>
          <a:bodyPr wrap="square" lIns="0" tIns="0" rIns="0" bIns="0" rtlCol="0" anchor="ctr">
            <a:normAutofit/>
          </a:bodyPr>
          <a:lstStyle/>
          <a:p>
            <a:pPr marL="0" indent="0" algn="l">
              <a:buNone/>
            </a:pPr>
            <a:r>
              <a:rPr lang="en-US" sz="2500" b="1" dirty="0">
                <a:solidFill>
                  <a:srgbClr val="F4C400"/>
                </a:solidFill>
                <a:latin typeface="Sofia Sans" panose="020B0503060000020004" pitchFamily="34" charset="0"/>
                <a:ea typeface="Arial" pitchFamily="34" charset="-122"/>
                <a:cs typeface="Arial" pitchFamily="34" charset="-120"/>
              </a:rPr>
              <a:t>01</a:t>
            </a:r>
            <a:endParaRPr lang="en-US" sz="2500" dirty="0">
              <a:latin typeface="Sofia Sans" panose="020B0503060000020004" pitchFamily="34" charset="0"/>
            </a:endParaRPr>
          </a:p>
        </p:txBody>
      </p:sp>
      <p:sp>
        <p:nvSpPr>
          <p:cNvPr id="11" name="Text 9"/>
          <p:cNvSpPr txBox="1"/>
          <p:nvPr/>
        </p:nvSpPr>
        <p:spPr>
          <a:xfrm>
            <a:off x="768096" y="4270248"/>
            <a:ext cx="2971800" cy="384048"/>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Sofia Sans" panose="020B0503060000020004" pitchFamily="34" charset="0"/>
                <a:ea typeface="Arial" pitchFamily="34" charset="-122"/>
                <a:cs typeface="Arial" pitchFamily="34" charset="-120"/>
              </a:rPr>
              <a:t>ATHLETICISM</a:t>
            </a:r>
            <a:endParaRPr lang="en-US" sz="1120" dirty="0">
              <a:latin typeface="Sofia Sans" panose="020B0503060000020004" pitchFamily="34" charset="0"/>
            </a:endParaRPr>
          </a:p>
        </p:txBody>
      </p:sp>
      <p:sp>
        <p:nvSpPr>
          <p:cNvPr id="12" name="Text 10"/>
          <p:cNvSpPr txBox="1"/>
          <p:nvPr/>
        </p:nvSpPr>
        <p:spPr>
          <a:xfrm>
            <a:off x="768096" y="4700016"/>
            <a:ext cx="2971800" cy="640080"/>
          </a:xfrm>
          <a:prstGeom prst="rect">
            <a:avLst/>
          </a:prstGeom>
          <a:noFill/>
          <a:ln/>
        </p:spPr>
        <p:txBody>
          <a:bodyPr wrap="square" lIns="0" tIns="0" rIns="0" bIns="0" rtlCol="0" anchor="t">
            <a:normAutofit/>
          </a:bodyPr>
          <a:lstStyle/>
          <a:p>
            <a:pPr marL="0" indent="0" algn="l">
              <a:buNone/>
            </a:pPr>
            <a:r>
              <a:rPr lang="en-US" sz="1080" dirty="0">
                <a:solidFill>
                  <a:srgbClr val="CFCAC3"/>
                </a:solidFill>
                <a:latin typeface="Sofia Sans" panose="020B0503060000020004" pitchFamily="34" charset="0"/>
                <a:ea typeface="Arial" pitchFamily="34" charset="-122"/>
                <a:cs typeface="Arial" pitchFamily="34" charset="-120"/>
              </a:rPr>
              <a:t>Physical conditioning, coordination, strength and acrobatic elements, and risk control.</a:t>
            </a:r>
            <a:endParaRPr lang="en-US" sz="1150" dirty="0">
              <a:latin typeface="Sofia Sans" panose="020B0503060000020004" pitchFamily="34" charset="0"/>
            </a:endParaRPr>
          </a:p>
        </p:txBody>
      </p:sp>
      <p:sp>
        <p:nvSpPr>
          <p:cNvPr id="13" name="Shape 11"/>
          <p:cNvSpPr/>
          <p:nvPr/>
        </p:nvSpPr>
        <p:spPr>
          <a:xfrm>
            <a:off x="4242816" y="3547872"/>
            <a:ext cx="3401568" cy="1965960"/>
          </a:xfrm>
          <a:prstGeom prst="roundRect">
            <a:avLst>
              <a:gd name="adj" fmla="val 3721"/>
            </a:avLst>
          </a:prstGeom>
          <a:solidFill>
            <a:srgbClr val="262626"/>
          </a:solidFill>
          <a:ln w="12700">
            <a:solidFill>
              <a:srgbClr val="3A3A3A"/>
            </a:solidFill>
            <a:prstDash val="solid"/>
          </a:ln>
        </p:spPr>
      </p:sp>
      <p:sp>
        <p:nvSpPr>
          <p:cNvPr id="14" name="Text 12"/>
          <p:cNvSpPr txBox="1"/>
          <p:nvPr/>
        </p:nvSpPr>
        <p:spPr>
          <a:xfrm>
            <a:off x="4443984" y="3730752"/>
            <a:ext cx="731520" cy="502920"/>
          </a:xfrm>
          <a:prstGeom prst="rect">
            <a:avLst/>
          </a:prstGeom>
          <a:noFill/>
          <a:ln/>
        </p:spPr>
        <p:txBody>
          <a:bodyPr wrap="square" lIns="0" tIns="0" rIns="0" bIns="0" rtlCol="0" anchor="ctr">
            <a:normAutofit/>
          </a:bodyPr>
          <a:lstStyle/>
          <a:p>
            <a:pPr marL="0" indent="0" algn="l">
              <a:buNone/>
            </a:pPr>
            <a:r>
              <a:rPr lang="en-US" sz="2500" b="1" dirty="0">
                <a:solidFill>
                  <a:srgbClr val="F4C400"/>
                </a:solidFill>
                <a:latin typeface="Sofia Sans" panose="020B0503060000020004" pitchFamily="34" charset="0"/>
                <a:ea typeface="Arial" pitchFamily="34" charset="-122"/>
                <a:cs typeface="Arial" pitchFamily="34" charset="-120"/>
              </a:rPr>
              <a:t>02</a:t>
            </a:r>
            <a:endParaRPr lang="en-US" sz="2500" dirty="0">
              <a:latin typeface="Sofia Sans" panose="020B0503060000020004" pitchFamily="34" charset="0"/>
            </a:endParaRPr>
          </a:p>
        </p:txBody>
      </p:sp>
      <p:sp>
        <p:nvSpPr>
          <p:cNvPr id="15" name="Text 13"/>
          <p:cNvSpPr txBox="1"/>
          <p:nvPr/>
        </p:nvSpPr>
        <p:spPr>
          <a:xfrm>
            <a:off x="4443984" y="4270248"/>
            <a:ext cx="2971800" cy="384048"/>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Sofia Sans" panose="020B0503060000020004" pitchFamily="34" charset="0"/>
                <a:ea typeface="Arial" pitchFamily="34" charset="-122"/>
                <a:cs typeface="Arial" pitchFamily="34" charset="-120"/>
              </a:rPr>
              <a:t>CHARACTERS &amp; STORIES</a:t>
            </a:r>
            <a:endParaRPr lang="en-US" sz="1120" dirty="0">
              <a:latin typeface="Sofia Sans" panose="020B0503060000020004" pitchFamily="34" charset="0"/>
            </a:endParaRPr>
          </a:p>
        </p:txBody>
      </p:sp>
      <p:sp>
        <p:nvSpPr>
          <p:cNvPr id="16" name="Text 14"/>
          <p:cNvSpPr txBox="1"/>
          <p:nvPr/>
        </p:nvSpPr>
        <p:spPr>
          <a:xfrm>
            <a:off x="4443984" y="4700016"/>
            <a:ext cx="2971800" cy="640080"/>
          </a:xfrm>
          <a:prstGeom prst="rect">
            <a:avLst/>
          </a:prstGeom>
          <a:noFill/>
          <a:ln/>
        </p:spPr>
        <p:txBody>
          <a:bodyPr wrap="square" lIns="0" tIns="0" rIns="0" bIns="0" rtlCol="0" anchor="t">
            <a:normAutofit/>
          </a:bodyPr>
          <a:lstStyle/>
          <a:p>
            <a:pPr marL="0" indent="0" algn="l">
              <a:buNone/>
            </a:pPr>
            <a:r>
              <a:rPr lang="en-US" sz="1080" dirty="0">
                <a:solidFill>
                  <a:srgbClr val="CFCAC3"/>
                </a:solidFill>
                <a:latin typeface="Sofia Sans" panose="020B0503060000020004" pitchFamily="34" charset="0"/>
                <a:ea typeface="Arial" pitchFamily="34" charset="-122"/>
                <a:cs typeface="Arial" pitchFamily="34" charset="-120"/>
              </a:rPr>
              <a:t>Conflicts, motivations, comedy, tension and development between matches.</a:t>
            </a:r>
            <a:endParaRPr lang="en-US" sz="1150" dirty="0">
              <a:latin typeface="Sofia Sans" panose="020B0503060000020004" pitchFamily="34" charset="0"/>
            </a:endParaRPr>
          </a:p>
        </p:txBody>
      </p:sp>
      <p:sp>
        <p:nvSpPr>
          <p:cNvPr id="17" name="Shape 15"/>
          <p:cNvSpPr/>
          <p:nvPr/>
        </p:nvSpPr>
        <p:spPr>
          <a:xfrm>
            <a:off x="7918704" y="3547872"/>
            <a:ext cx="3401568" cy="1965960"/>
          </a:xfrm>
          <a:prstGeom prst="roundRect">
            <a:avLst>
              <a:gd name="adj" fmla="val 3721"/>
            </a:avLst>
          </a:prstGeom>
          <a:solidFill>
            <a:srgbClr val="1D1D1D"/>
          </a:solidFill>
          <a:ln w="12700">
            <a:solidFill>
              <a:srgbClr val="3A3A3A"/>
            </a:solidFill>
            <a:prstDash val="solid"/>
          </a:ln>
        </p:spPr>
      </p:sp>
      <p:sp>
        <p:nvSpPr>
          <p:cNvPr id="18" name="Text 16"/>
          <p:cNvSpPr txBox="1"/>
          <p:nvPr/>
        </p:nvSpPr>
        <p:spPr>
          <a:xfrm>
            <a:off x="8119872" y="3730752"/>
            <a:ext cx="731520" cy="502920"/>
          </a:xfrm>
          <a:prstGeom prst="rect">
            <a:avLst/>
          </a:prstGeom>
          <a:noFill/>
          <a:ln/>
        </p:spPr>
        <p:txBody>
          <a:bodyPr wrap="square" lIns="0" tIns="0" rIns="0" bIns="0" rtlCol="0" anchor="ctr">
            <a:normAutofit/>
          </a:bodyPr>
          <a:lstStyle/>
          <a:p>
            <a:pPr marL="0" indent="0" algn="l">
              <a:buNone/>
            </a:pPr>
            <a:r>
              <a:rPr lang="en-US" sz="2500" b="1" dirty="0">
                <a:solidFill>
                  <a:srgbClr val="F4C400"/>
                </a:solidFill>
                <a:latin typeface="Sofia Sans" panose="020B0503060000020004" pitchFamily="34" charset="0"/>
                <a:ea typeface="Arial" pitchFamily="34" charset="-122"/>
                <a:cs typeface="Arial" pitchFamily="34" charset="-120"/>
              </a:rPr>
              <a:t>03</a:t>
            </a:r>
            <a:endParaRPr lang="en-US" sz="2500" dirty="0">
              <a:latin typeface="Sofia Sans" panose="020B0503060000020004" pitchFamily="34" charset="0"/>
            </a:endParaRPr>
          </a:p>
        </p:txBody>
      </p:sp>
      <p:sp>
        <p:nvSpPr>
          <p:cNvPr id="19" name="Text 17"/>
          <p:cNvSpPr txBox="1"/>
          <p:nvPr/>
        </p:nvSpPr>
        <p:spPr>
          <a:xfrm>
            <a:off x="8119872" y="4270248"/>
            <a:ext cx="2971800" cy="384048"/>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Sofia Sans" panose="020B0503060000020004" pitchFamily="34" charset="0"/>
                <a:ea typeface="Arial" pitchFamily="34" charset="-122"/>
                <a:cs typeface="Arial" pitchFamily="34" charset="-120"/>
              </a:rPr>
              <a:t>LIVE AUDIENCE</a:t>
            </a:r>
            <a:endParaRPr lang="en-US" sz="1120" dirty="0">
              <a:latin typeface="Sofia Sans" panose="020B0503060000020004" pitchFamily="34" charset="0"/>
            </a:endParaRPr>
          </a:p>
        </p:txBody>
      </p:sp>
      <p:sp>
        <p:nvSpPr>
          <p:cNvPr id="20" name="Text 18"/>
          <p:cNvSpPr txBox="1"/>
          <p:nvPr/>
        </p:nvSpPr>
        <p:spPr>
          <a:xfrm>
            <a:off x="8119872" y="4700016"/>
            <a:ext cx="2971800" cy="640080"/>
          </a:xfrm>
          <a:prstGeom prst="rect">
            <a:avLst/>
          </a:prstGeom>
          <a:noFill/>
          <a:ln/>
        </p:spPr>
        <p:txBody>
          <a:bodyPr wrap="square" lIns="0" tIns="0" rIns="0" bIns="0" rtlCol="0" anchor="t">
            <a:normAutofit/>
          </a:bodyPr>
          <a:lstStyle/>
          <a:p>
            <a:pPr marL="0" indent="0" algn="l">
              <a:buNone/>
            </a:pPr>
            <a:r>
              <a:rPr lang="en-US" sz="1080" dirty="0">
                <a:solidFill>
                  <a:srgbClr val="CFCAC3"/>
                </a:solidFill>
                <a:latin typeface="Sofia Sans" panose="020B0503060000020004" pitchFamily="34" charset="0"/>
                <a:ea typeface="Arial" pitchFamily="34" charset="-122"/>
                <a:cs typeface="Arial" pitchFamily="34" charset="-120"/>
              </a:rPr>
              <a:t>Cheers, boos and chants directly influence the pace and atmosphere.</a:t>
            </a:r>
            <a:endParaRPr lang="en-US" sz="1150" dirty="0">
              <a:latin typeface="Sofia Sans" panose="020B0503060000020004" pitchFamily="34" charset="0"/>
            </a:endParaRPr>
          </a:p>
        </p:txBody>
      </p:sp>
      <p:sp>
        <p:nvSpPr>
          <p:cNvPr id="21" name="Text 19"/>
          <p:cNvSpPr txBox="1"/>
          <p:nvPr/>
        </p:nvSpPr>
        <p:spPr>
          <a:xfrm>
            <a:off x="566928" y="5724144"/>
            <a:ext cx="10972800" cy="438912"/>
          </a:xfrm>
          <a:prstGeom prst="rect">
            <a:avLst/>
          </a:prstGeom>
          <a:noFill/>
          <a:ln/>
        </p:spPr>
        <p:txBody>
          <a:bodyPr wrap="square" lIns="0" tIns="0" rIns="0" bIns="0" rtlCol="0" anchor="ctr">
            <a:normAutofit/>
          </a:bodyPr>
          <a:lstStyle/>
          <a:p>
            <a:pPr marL="0" indent="0" algn="ctr">
              <a:buNone/>
            </a:pPr>
            <a:r>
              <a:rPr lang="en-US" sz="1420" b="1" dirty="0">
                <a:solidFill>
                  <a:srgbClr val="FFDC3C"/>
                </a:solidFill>
                <a:latin typeface="Sofia Sans" panose="020B0503060000020004" pitchFamily="34" charset="0"/>
                <a:ea typeface="Arial" pitchFamily="34" charset="-122"/>
                <a:cs typeface="Arial" pitchFamily="34" charset="-120"/>
              </a:rPr>
              <a:t>The audience is not a passive observer. That is why two performances of the same idea never play out exactly the same way.</a:t>
            </a:r>
            <a:endParaRPr lang="en-US" sz="1500" dirty="0">
              <a:latin typeface="Sofia Sans" panose="020B0503060000020004" pitchFamily="34" charset="0"/>
            </a:endParaRP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Sofia Sans" panose="020B0503060000020004" pitchFamily="34" charset="0"/>
              </a:rPr>
              <a:t>3</a:t>
            </a:fld>
            <a:endParaRPr lang="en-US" dirty="0">
              <a:latin typeface="Sofia Sans" panose="020B05030600000200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5" name="Shape 3"/>
          <p:cNvSpPr/>
          <p:nvPr/>
        </p:nvSpPr>
        <p:spPr>
          <a:xfrm>
            <a:off x="566928" y="1298448"/>
            <a:ext cx="3401568" cy="4123944"/>
          </a:xfrm>
          <a:prstGeom prst="roundRect">
            <a:avLst>
              <a:gd name="adj" fmla="val 2151"/>
            </a:avLst>
          </a:prstGeom>
          <a:solidFill>
            <a:srgbClr val="221313"/>
          </a:solidFill>
          <a:ln w="12700">
            <a:solidFill>
              <a:srgbClr val="8A2020"/>
            </a:solidFill>
            <a:prstDash val="solid"/>
          </a:ln>
        </p:spPr>
      </p:sp>
      <p:pic>
        <p:nvPicPr>
          <p:cNvPr id="39" name="Картина 38">
            <a:extLst>
              <a:ext uri="{FF2B5EF4-FFF2-40B4-BE49-F238E27FC236}">
                <a16:creationId xmlns:a16="http://schemas.microsoft.com/office/drawing/2014/main" id="{C7E7B702-F30E-40E8-B1FD-291CCDEB2B7C}"/>
              </a:ext>
            </a:extLst>
          </p:cNvPr>
          <p:cNvPicPr>
            <a:picLocks noChangeAspect="1"/>
          </p:cNvPicPr>
          <p:nvPr/>
        </p:nvPicPr>
        <p:blipFill rotWithShape="1">
          <a:blip r:embed="rId3"/>
          <a:srcRect l="-555" t="-1037" r="555" b="24395"/>
          <a:stretch/>
        </p:blipFill>
        <p:spPr>
          <a:xfrm>
            <a:off x="872947" y="1314845"/>
            <a:ext cx="2692394" cy="2579398"/>
          </a:xfrm>
          <a:prstGeom prst="rect">
            <a:avLst/>
          </a:prstGeom>
          <a:ln>
            <a:noFill/>
          </a:ln>
          <a:effectLst>
            <a:softEdge rad="112500"/>
          </a:effectLst>
        </p:spPr>
      </p:pic>
      <p:sp>
        <p:nvSpPr>
          <p:cNvPr id="17" name="Shape 15"/>
          <p:cNvSpPr/>
          <p:nvPr/>
        </p:nvSpPr>
        <p:spPr>
          <a:xfrm>
            <a:off x="7918704" y="1293368"/>
            <a:ext cx="3401568" cy="4129024"/>
          </a:xfrm>
          <a:prstGeom prst="roundRect">
            <a:avLst>
              <a:gd name="adj" fmla="val 2151"/>
            </a:avLst>
          </a:prstGeom>
          <a:solidFill>
            <a:srgbClr val="181414"/>
          </a:solidFill>
          <a:ln w="12700">
            <a:solidFill>
              <a:srgbClr val="383838"/>
            </a:solidFill>
            <a:prstDash val="solid"/>
          </a:ln>
        </p:spPr>
      </p:sp>
      <p:pic>
        <p:nvPicPr>
          <p:cNvPr id="35" name="Картина 34">
            <a:extLst>
              <a:ext uri="{FF2B5EF4-FFF2-40B4-BE49-F238E27FC236}">
                <a16:creationId xmlns:a16="http://schemas.microsoft.com/office/drawing/2014/main" id="{56A99316-61C8-4C17-A824-7328BE798973}"/>
              </a:ext>
            </a:extLst>
          </p:cNvPr>
          <p:cNvPicPr>
            <a:picLocks noChangeAspect="1"/>
          </p:cNvPicPr>
          <p:nvPr/>
        </p:nvPicPr>
        <p:blipFill rotWithShape="1">
          <a:blip r:embed="rId4"/>
          <a:srcRect l="2345" t="-155" r="2228" b="27467"/>
          <a:stretch/>
        </p:blipFill>
        <p:spPr>
          <a:xfrm>
            <a:off x="8220456" y="1306099"/>
            <a:ext cx="2788920" cy="2655515"/>
          </a:xfrm>
          <a:prstGeom prst="rect">
            <a:avLst/>
          </a:prstGeom>
          <a:ln>
            <a:noFill/>
          </a:ln>
          <a:effectLst>
            <a:softEdge rad="112500"/>
          </a:effectLst>
        </p:spPr>
      </p:pic>
      <p:sp>
        <p:nvSpPr>
          <p:cNvPr id="11" name="Shape 9"/>
          <p:cNvSpPr/>
          <p:nvPr/>
        </p:nvSpPr>
        <p:spPr>
          <a:xfrm>
            <a:off x="4242816" y="1293368"/>
            <a:ext cx="3401568" cy="4129024"/>
          </a:xfrm>
          <a:prstGeom prst="roundRect">
            <a:avLst>
              <a:gd name="adj" fmla="val 2151"/>
            </a:avLst>
          </a:prstGeom>
          <a:solidFill>
            <a:srgbClr val="1B1B1B"/>
          </a:solidFill>
          <a:ln w="12700">
            <a:solidFill>
              <a:srgbClr val="383838"/>
            </a:solidFill>
            <a:prstDash val="solid"/>
          </a:ln>
        </p:spPr>
      </p:sp>
      <p:pic>
        <p:nvPicPr>
          <p:cNvPr id="37" name="Картина 36">
            <a:extLst>
              <a:ext uri="{FF2B5EF4-FFF2-40B4-BE49-F238E27FC236}">
                <a16:creationId xmlns:a16="http://schemas.microsoft.com/office/drawing/2014/main" id="{99942FBC-559C-4412-BC8B-316C7D28A38E}"/>
              </a:ext>
            </a:extLst>
          </p:cNvPr>
          <p:cNvPicPr>
            <a:picLocks noChangeAspect="1"/>
          </p:cNvPicPr>
          <p:nvPr/>
        </p:nvPicPr>
        <p:blipFill rotWithShape="1">
          <a:blip r:embed="rId5"/>
          <a:srcRect b="23358"/>
          <a:stretch/>
        </p:blipFill>
        <p:spPr>
          <a:xfrm>
            <a:off x="4557648" y="1298448"/>
            <a:ext cx="2771903" cy="2655570"/>
          </a:xfrm>
          <a:prstGeom prst="rect">
            <a:avLst/>
          </a:prstGeom>
          <a:ln>
            <a:noFill/>
          </a:ln>
          <a:effectLst>
            <a:softEdge rad="112500"/>
          </a:effectLst>
        </p:spPr>
      </p:pic>
      <p:sp>
        <p:nvSpPr>
          <p:cNvPr id="2" name="Text 0"/>
          <p:cNvSpPr txBox="1"/>
          <p:nvPr/>
        </p:nvSpPr>
        <p:spPr>
          <a:xfrm>
            <a:off x="566928" y="438912"/>
            <a:ext cx="3291840" cy="256032"/>
          </a:xfrm>
          <a:prstGeom prst="rect">
            <a:avLst/>
          </a:prstGeom>
          <a:noFill/>
          <a:ln/>
        </p:spPr>
        <p:txBody>
          <a:bodyPr wrap="square" lIns="0" tIns="0" rIns="0" bIns="0" rtlCol="0" anchor="ctr">
            <a:normAutofit/>
          </a:bodyPr>
          <a:lstStyle/>
          <a:p>
            <a:pPr marL="0" indent="0" algn="l">
              <a:buNone/>
            </a:pPr>
            <a:r>
              <a:rPr lang="en-US" sz="920" b="1" dirty="0">
                <a:solidFill>
                  <a:srgbClr val="FFDC3C"/>
                </a:solidFill>
                <a:latin typeface="Sofia Sans" panose="020B0503060000020004" pitchFamily="34" charset="0"/>
                <a:ea typeface="Arial" pitchFamily="34" charset="-122"/>
                <a:cs typeface="Arial" pitchFamily="34" charset="-120"/>
              </a:rPr>
              <a:t>03 / PARTICIPANTS</a:t>
            </a:r>
            <a:endParaRPr lang="en-US" sz="920" dirty="0">
              <a:latin typeface="Sofia Sans" panose="020B0503060000020004" pitchFamily="34" charset="0"/>
            </a:endParaRPr>
          </a:p>
        </p:txBody>
      </p:sp>
      <p:sp>
        <p:nvSpPr>
          <p:cNvPr id="3" name="Text 1"/>
          <p:cNvSpPr txBox="1"/>
          <p:nvPr/>
        </p:nvSpPr>
        <p:spPr>
          <a:xfrm>
            <a:off x="566928" y="626364"/>
            <a:ext cx="10881360" cy="548640"/>
          </a:xfrm>
          <a:prstGeom prst="rect">
            <a:avLst/>
          </a:prstGeom>
          <a:noFill/>
          <a:ln/>
        </p:spPr>
        <p:txBody>
          <a:bodyPr wrap="square" lIns="0" tIns="0" rIns="0" bIns="0" rtlCol="0" anchor="ctr">
            <a:normAutofit/>
          </a:bodyPr>
          <a:lstStyle/>
          <a:p>
            <a:pPr marL="0" indent="0" algn="l">
              <a:buNone/>
            </a:pPr>
            <a:r>
              <a:rPr lang="en-US" sz="2500" b="1" dirty="0">
                <a:solidFill>
                  <a:srgbClr val="FFFFFF"/>
                </a:solidFill>
                <a:latin typeface="Sofia Sans" panose="020B0503060000020004" pitchFamily="34" charset="0"/>
                <a:ea typeface="Arial" pitchFamily="34" charset="-122"/>
                <a:cs typeface="Arial" pitchFamily="34" charset="-120"/>
              </a:rPr>
              <a:t>Faces of KECH: Unlimited</a:t>
            </a:r>
            <a:endParaRPr lang="en-US" sz="2500" dirty="0">
              <a:latin typeface="Sofia Sans" panose="020B0503060000020004" pitchFamily="34" charset="0"/>
            </a:endParaRPr>
          </a:p>
        </p:txBody>
      </p:sp>
      <p:sp>
        <p:nvSpPr>
          <p:cNvPr id="4" name="Text 2"/>
          <p:cNvSpPr txBox="1"/>
          <p:nvPr/>
        </p:nvSpPr>
        <p:spPr>
          <a:xfrm>
            <a:off x="566928" y="1069848"/>
            <a:ext cx="10515600" cy="228600"/>
          </a:xfrm>
          <a:prstGeom prst="rect">
            <a:avLst/>
          </a:prstGeom>
          <a:noFill/>
          <a:ln/>
        </p:spPr>
        <p:txBody>
          <a:bodyPr wrap="square" lIns="0" tIns="0" rIns="0" bIns="0" rtlCol="0" anchor="ctr">
            <a:normAutofit/>
          </a:bodyPr>
          <a:lstStyle/>
          <a:p>
            <a:pPr marL="0" indent="0" algn="l">
              <a:buNone/>
            </a:pPr>
            <a:r>
              <a:rPr lang="en-US" sz="1150" dirty="0">
                <a:solidFill>
                  <a:srgbClr val="BFBAB3"/>
                </a:solidFill>
                <a:latin typeface="Sofia Sans" panose="020B0503060000020004" pitchFamily="34" charset="0"/>
                <a:ea typeface="Arial" pitchFamily="34" charset="-122"/>
                <a:cs typeface="Arial" pitchFamily="34" charset="-120"/>
              </a:rPr>
              <a:t>Short profiles for announcements and editorial materials. </a:t>
            </a:r>
            <a:endParaRPr lang="en-US" sz="1300" dirty="0">
              <a:latin typeface="Sofia Sans" panose="020B0503060000020004" pitchFamily="34" charset="0"/>
            </a:endParaRPr>
          </a:p>
        </p:txBody>
      </p:sp>
      <p:grpSp>
        <p:nvGrpSpPr>
          <p:cNvPr id="40" name="Групиране 39">
            <a:extLst>
              <a:ext uri="{FF2B5EF4-FFF2-40B4-BE49-F238E27FC236}">
                <a16:creationId xmlns:a16="http://schemas.microsoft.com/office/drawing/2014/main" id="{EC521877-9B23-468B-B317-226BBF507A75}"/>
              </a:ext>
            </a:extLst>
          </p:cNvPr>
          <p:cNvGrpSpPr/>
          <p:nvPr/>
        </p:nvGrpSpPr>
        <p:grpSpPr>
          <a:xfrm>
            <a:off x="678349" y="1432868"/>
            <a:ext cx="1184318" cy="294332"/>
            <a:chOff x="749808" y="2084832"/>
            <a:chExt cx="1389888" cy="292608"/>
          </a:xfrm>
        </p:grpSpPr>
        <p:sp>
          <p:nvSpPr>
            <p:cNvPr id="7" name="Shape 5"/>
            <p:cNvSpPr/>
            <p:nvPr/>
          </p:nvSpPr>
          <p:spPr>
            <a:xfrm>
              <a:off x="749808" y="2084832"/>
              <a:ext cx="1389888" cy="292608"/>
            </a:xfrm>
            <a:prstGeom prst="roundRect">
              <a:avLst>
                <a:gd name="adj" fmla="val 31250"/>
              </a:avLst>
            </a:prstGeom>
            <a:solidFill>
              <a:srgbClr val="F4C400"/>
            </a:solidFill>
            <a:ln w="12700">
              <a:solidFill>
                <a:srgbClr val="F4C400"/>
              </a:solidFill>
              <a:prstDash val="solid"/>
            </a:ln>
          </p:spPr>
        </p:sp>
        <p:sp>
          <p:nvSpPr>
            <p:cNvPr id="8" name="Text 6"/>
            <p:cNvSpPr txBox="1"/>
            <p:nvPr/>
          </p:nvSpPr>
          <p:spPr>
            <a:xfrm>
              <a:off x="795528" y="2103120"/>
              <a:ext cx="1298448" cy="256032"/>
            </a:xfrm>
            <a:prstGeom prst="rect">
              <a:avLst/>
            </a:prstGeom>
            <a:noFill/>
            <a:ln/>
          </p:spPr>
          <p:txBody>
            <a:bodyPr wrap="square" lIns="0" tIns="0" rIns="0" bIns="0" rtlCol="0" anchor="ctr">
              <a:normAutofit/>
            </a:bodyPr>
            <a:lstStyle/>
            <a:p>
              <a:pPr marL="0" indent="0" algn="ctr">
                <a:buNone/>
              </a:pPr>
              <a:r>
                <a:rPr lang="en-US" sz="820" b="1" dirty="0">
                  <a:solidFill>
                    <a:srgbClr val="111111"/>
                  </a:solidFill>
                  <a:latin typeface="Sofia Sans" panose="020B0503060000020004" pitchFamily="34" charset="0"/>
                  <a:ea typeface="Arial" pitchFamily="34" charset="-122"/>
                  <a:cs typeface="Arial" pitchFamily="34" charset="-120"/>
                </a:rPr>
                <a:t>FEATURED TALENT</a:t>
              </a:r>
              <a:endParaRPr lang="en-US" sz="820" dirty="0">
                <a:latin typeface="Sofia Sans" panose="020B0503060000020004" pitchFamily="34" charset="0"/>
              </a:endParaRPr>
            </a:p>
          </p:txBody>
        </p:sp>
      </p:grpSp>
      <p:sp>
        <p:nvSpPr>
          <p:cNvPr id="9" name="Text 7"/>
          <p:cNvSpPr txBox="1"/>
          <p:nvPr/>
        </p:nvSpPr>
        <p:spPr>
          <a:xfrm>
            <a:off x="697304" y="3962823"/>
            <a:ext cx="2788920" cy="822960"/>
          </a:xfrm>
          <a:prstGeom prst="rect">
            <a:avLst/>
          </a:prstGeom>
          <a:noFill/>
          <a:ln/>
          <a:effectLst>
            <a:outerShdw blurRad="1270000" dist="2540000" dir="21540000" sx="200000" sy="200000" algn="ctr" rotWithShape="0">
              <a:prstClr val="black">
                <a:alpha val="0"/>
              </a:prstClr>
            </a:outerShdw>
          </a:effectLst>
        </p:spPr>
        <p:txBody>
          <a:bodyPr wrap="square" lIns="0" tIns="0" rIns="0" bIns="0" rtlCol="0" anchor="t">
            <a:normAutofit/>
          </a:bodyPr>
          <a:lstStyle/>
          <a:p>
            <a:r>
              <a:rPr lang="en-US" sz="2000" b="1" dirty="0">
                <a:solidFill>
                  <a:srgbClr val="F4C400"/>
                </a:solidFill>
                <a:latin typeface="Sofia Sans" panose="020B0503060000020004" pitchFamily="34" charset="0"/>
                <a:ea typeface="Arial" pitchFamily="34" charset="-122"/>
                <a:cs typeface="Arial" pitchFamily="34" charset="-120"/>
              </a:rPr>
              <a:t>“</a:t>
            </a:r>
            <a:r>
              <a:rPr lang="en-US" sz="1900" b="1" dirty="0">
                <a:solidFill>
                  <a:srgbClr val="F4C400"/>
                </a:solidFill>
                <a:latin typeface="Sofia Sans" panose="020B0503060000020004" pitchFamily="34" charset="0"/>
                <a:ea typeface="Arial" pitchFamily="34" charset="-122"/>
                <a:cs typeface="Arial" pitchFamily="34" charset="-120"/>
              </a:rPr>
              <a:t>CHECKMATE</a:t>
            </a:r>
            <a:r>
              <a:rPr lang="en-US" sz="2000" b="1" dirty="0">
                <a:solidFill>
                  <a:srgbClr val="F4C400"/>
                </a:solidFill>
                <a:latin typeface="Sofia Sans" panose="020B0503060000020004" pitchFamily="34" charset="0"/>
                <a:ea typeface="Arial" pitchFamily="34" charset="-122"/>
                <a:cs typeface="Arial" pitchFamily="34" charset="-120"/>
              </a:rPr>
              <a:t>“</a:t>
            </a:r>
            <a:endParaRPr lang="en-US" sz="1900" dirty="0">
              <a:solidFill>
                <a:srgbClr val="F4C400"/>
              </a:solidFill>
              <a:latin typeface="Sofia Sans" panose="020B0503060000020004" pitchFamily="34" charset="0"/>
            </a:endParaRPr>
          </a:p>
          <a:p>
            <a:pPr marL="0" indent="0" algn="l">
              <a:buNone/>
            </a:pPr>
            <a:r>
              <a:rPr lang="en-US" sz="1900" b="1" dirty="0">
                <a:solidFill>
                  <a:srgbClr val="FFFFFF"/>
                </a:solidFill>
                <a:latin typeface="Sofia Sans" panose="020B0503060000020004" pitchFamily="34" charset="0"/>
                <a:ea typeface="Arial" pitchFamily="34" charset="-122"/>
                <a:cs typeface="Arial" pitchFamily="34" charset="-120"/>
              </a:rPr>
              <a:t>VIKTOR MILENOV</a:t>
            </a:r>
            <a:endParaRPr lang="en-US" sz="1900" dirty="0">
              <a:latin typeface="Sofia Sans" panose="020B0503060000020004" pitchFamily="34" charset="0"/>
            </a:endParaRPr>
          </a:p>
        </p:txBody>
      </p:sp>
      <p:sp>
        <p:nvSpPr>
          <p:cNvPr id="10" name="Text 8"/>
          <p:cNvSpPr txBox="1"/>
          <p:nvPr/>
        </p:nvSpPr>
        <p:spPr>
          <a:xfrm>
            <a:off x="697304" y="4602170"/>
            <a:ext cx="3099577" cy="843082"/>
          </a:xfrm>
          <a:prstGeom prst="rect">
            <a:avLst/>
          </a:prstGeom>
          <a:noFill/>
          <a:ln/>
        </p:spPr>
        <p:txBody>
          <a:bodyPr wrap="square" lIns="0" tIns="0" rIns="0" bIns="0" rtlCol="0" anchor="t">
            <a:normAutofit/>
          </a:bodyPr>
          <a:lstStyle/>
          <a:p>
            <a:pPr marL="0" indent="0" algn="l">
              <a:buNone/>
            </a:pPr>
            <a:r>
              <a:rPr lang="en-US" sz="1070" dirty="0">
                <a:solidFill>
                  <a:srgbClr val="D0CBC4"/>
                </a:solidFill>
                <a:latin typeface="Sofia Sans" panose="020B0503060000020004" pitchFamily="34" charset="0"/>
                <a:ea typeface="Arial" pitchFamily="34" charset="-122"/>
                <a:cs typeface="Arial" pitchFamily="34" charset="-120"/>
              </a:rPr>
              <a:t>A wrestler whose persona is built around strategy, control and a calculated approach to every match. He enters the debut show as one of the recognizable faces of the Bulgarian scene.</a:t>
            </a:r>
            <a:endParaRPr lang="en-US" sz="1120" dirty="0">
              <a:latin typeface="Sofia Sans" panose="020B0503060000020004" pitchFamily="34" charset="0"/>
            </a:endParaRPr>
          </a:p>
        </p:txBody>
      </p:sp>
      <p:sp>
        <p:nvSpPr>
          <p:cNvPr id="15" name="Text 13"/>
          <p:cNvSpPr txBox="1"/>
          <p:nvPr/>
        </p:nvSpPr>
        <p:spPr>
          <a:xfrm>
            <a:off x="4432493" y="3962485"/>
            <a:ext cx="2788920" cy="822960"/>
          </a:xfrm>
          <a:prstGeom prst="rect">
            <a:avLst/>
          </a:prstGeom>
          <a:noFill/>
          <a:ln/>
        </p:spPr>
        <p:txBody>
          <a:bodyPr wrap="square" lIns="0" tIns="0" rIns="0" bIns="0" rtlCol="0" anchor="t">
            <a:normAutofit/>
          </a:bodyPr>
          <a:lstStyle/>
          <a:p>
            <a:pPr marL="0" indent="0" algn="l">
              <a:buNone/>
            </a:pPr>
            <a:r>
              <a:rPr lang="en-US" sz="1900" b="1" dirty="0">
                <a:solidFill>
                  <a:srgbClr val="F4C400"/>
                </a:solidFill>
                <a:latin typeface="Sofia Sans" panose="020B0503060000020004" pitchFamily="34" charset="0"/>
                <a:ea typeface="Arial" pitchFamily="34" charset="-122"/>
                <a:cs typeface="Arial" pitchFamily="34" charset="-120"/>
              </a:rPr>
              <a:t>“THE ONE MAN CREW”</a:t>
            </a:r>
            <a:endParaRPr lang="en-US" sz="1900" dirty="0">
              <a:solidFill>
                <a:srgbClr val="F4C400"/>
              </a:solidFill>
              <a:latin typeface="Sofia Sans" panose="020B0503060000020004" pitchFamily="34" charset="0"/>
            </a:endParaRPr>
          </a:p>
          <a:p>
            <a:pPr marL="0" indent="0" algn="l">
              <a:buNone/>
            </a:pPr>
            <a:r>
              <a:rPr lang="en-US" sz="1900" b="1" dirty="0">
                <a:solidFill>
                  <a:srgbClr val="FFFFFF"/>
                </a:solidFill>
                <a:latin typeface="Sofia Sans" panose="020B0503060000020004" pitchFamily="34" charset="0"/>
                <a:ea typeface="Arial" pitchFamily="34" charset="-122"/>
                <a:cs typeface="Arial" pitchFamily="34" charset="-120"/>
              </a:rPr>
              <a:t>VHS</a:t>
            </a:r>
            <a:endParaRPr lang="en-US" sz="1900" dirty="0">
              <a:latin typeface="Sofia Sans" panose="020B0503060000020004" pitchFamily="34" charset="0"/>
            </a:endParaRPr>
          </a:p>
        </p:txBody>
      </p:sp>
      <p:sp>
        <p:nvSpPr>
          <p:cNvPr id="16" name="Text 14"/>
          <p:cNvSpPr txBox="1"/>
          <p:nvPr/>
        </p:nvSpPr>
        <p:spPr>
          <a:xfrm>
            <a:off x="4398941" y="4602170"/>
            <a:ext cx="3098420" cy="762338"/>
          </a:xfrm>
          <a:prstGeom prst="rect">
            <a:avLst/>
          </a:prstGeom>
          <a:noFill/>
          <a:ln/>
        </p:spPr>
        <p:txBody>
          <a:bodyPr wrap="square" lIns="0" tIns="0" rIns="0" bIns="0" rtlCol="0" anchor="t">
            <a:normAutofit/>
          </a:bodyPr>
          <a:lstStyle/>
          <a:p>
            <a:pPr marL="0" indent="0" algn="l">
              <a:buNone/>
            </a:pPr>
            <a:r>
              <a:rPr lang="en-US" sz="1070" dirty="0">
                <a:solidFill>
                  <a:srgbClr val="D0CBC4"/>
                </a:solidFill>
                <a:latin typeface="Sofia Sans" panose="020B0503060000020004" pitchFamily="34" charset="0"/>
                <a:ea typeface="Arial" pitchFamily="34" charset="-122"/>
                <a:cs typeface="Arial" pitchFamily="34" charset="-120"/>
              </a:rPr>
              <a:t>A character who brings the language of film and television production into the wrestling ring. VHS presents himself simultaneously as director, producer, actor and leading star.</a:t>
            </a:r>
            <a:endParaRPr lang="en-US" sz="1120" dirty="0">
              <a:latin typeface="Sofia Sans" panose="020B0503060000020004" pitchFamily="34" charset="0"/>
            </a:endParaRPr>
          </a:p>
        </p:txBody>
      </p:sp>
      <p:sp>
        <p:nvSpPr>
          <p:cNvPr id="21" name="Text 19"/>
          <p:cNvSpPr txBox="1"/>
          <p:nvPr/>
        </p:nvSpPr>
        <p:spPr>
          <a:xfrm>
            <a:off x="8065008" y="3953684"/>
            <a:ext cx="2788920" cy="822960"/>
          </a:xfrm>
          <a:prstGeom prst="rect">
            <a:avLst/>
          </a:prstGeom>
          <a:noFill/>
          <a:ln/>
        </p:spPr>
        <p:txBody>
          <a:bodyPr wrap="square" lIns="0" tIns="0" rIns="0" bIns="0" rtlCol="0" anchor="t">
            <a:normAutofit/>
          </a:bodyPr>
          <a:lstStyle/>
          <a:p>
            <a:r>
              <a:rPr lang="en-US" sz="2000" b="1" dirty="0">
                <a:solidFill>
                  <a:srgbClr val="F4C400"/>
                </a:solidFill>
                <a:latin typeface="Sofia Sans" panose="020B0503060000020004" pitchFamily="34" charset="0"/>
                <a:ea typeface="Arial" pitchFamily="34" charset="-122"/>
                <a:cs typeface="Arial" pitchFamily="34" charset="-120"/>
              </a:rPr>
              <a:t>“</a:t>
            </a:r>
            <a:r>
              <a:rPr lang="en-US" sz="1900" b="1" dirty="0">
                <a:solidFill>
                  <a:srgbClr val="F4C400"/>
                </a:solidFill>
                <a:latin typeface="Sofia Sans" panose="020B0503060000020004" pitchFamily="34" charset="0"/>
                <a:ea typeface="Arial" pitchFamily="34" charset="-122"/>
                <a:cs typeface="Arial" pitchFamily="34" charset="-120"/>
              </a:rPr>
              <a:t>VICE</a:t>
            </a:r>
            <a:r>
              <a:rPr lang="en-US" sz="2000" b="1" dirty="0">
                <a:solidFill>
                  <a:srgbClr val="F4C400"/>
                </a:solidFill>
                <a:latin typeface="Sofia Sans" panose="020B0503060000020004" pitchFamily="34" charset="0"/>
                <a:ea typeface="Arial" pitchFamily="34" charset="-122"/>
                <a:cs typeface="Arial" pitchFamily="34" charset="-120"/>
              </a:rPr>
              <a:t>“</a:t>
            </a:r>
            <a:r>
              <a:rPr lang="en-US" sz="1900" b="1" dirty="0">
                <a:solidFill>
                  <a:srgbClr val="F4C400"/>
                </a:solidFill>
                <a:latin typeface="Sofia Sans" panose="020B0503060000020004" pitchFamily="34" charset="0"/>
                <a:ea typeface="Arial" pitchFamily="34" charset="-122"/>
                <a:cs typeface="Arial" pitchFamily="34" charset="-120"/>
              </a:rPr>
              <a:t> </a:t>
            </a:r>
          </a:p>
          <a:p>
            <a:r>
              <a:rPr lang="en-US" sz="1900" b="1" dirty="0">
                <a:solidFill>
                  <a:srgbClr val="FFFFFF"/>
                </a:solidFill>
                <a:latin typeface="Sofia Sans" panose="020B0503060000020004" pitchFamily="34" charset="0"/>
                <a:ea typeface="Arial" pitchFamily="34" charset="-122"/>
                <a:cs typeface="Arial" pitchFamily="34" charset="-120"/>
              </a:rPr>
              <a:t>GEORGE STAMENOV</a:t>
            </a:r>
            <a:endParaRPr lang="en-US" sz="1900" dirty="0">
              <a:latin typeface="Sofia Sans" panose="020B0503060000020004" pitchFamily="34" charset="0"/>
            </a:endParaRPr>
          </a:p>
        </p:txBody>
      </p:sp>
      <p:sp>
        <p:nvSpPr>
          <p:cNvPr id="22" name="Text 20"/>
          <p:cNvSpPr txBox="1"/>
          <p:nvPr/>
        </p:nvSpPr>
        <p:spPr>
          <a:xfrm>
            <a:off x="8070944" y="4602170"/>
            <a:ext cx="3098420" cy="746901"/>
          </a:xfrm>
          <a:prstGeom prst="rect">
            <a:avLst/>
          </a:prstGeom>
          <a:noFill/>
          <a:ln/>
        </p:spPr>
        <p:txBody>
          <a:bodyPr wrap="square" lIns="0" tIns="0" rIns="0" bIns="0" rtlCol="0" anchor="t">
            <a:normAutofit/>
          </a:bodyPr>
          <a:lstStyle/>
          <a:p>
            <a:pPr marL="0" indent="0" algn="l">
              <a:buNone/>
            </a:pPr>
            <a:r>
              <a:rPr lang="en-US" sz="1070" dirty="0">
                <a:solidFill>
                  <a:srgbClr val="D0CBC4"/>
                </a:solidFill>
                <a:latin typeface="Sofia Sans" panose="020B0503060000020004" pitchFamily="34" charset="0"/>
                <a:ea typeface="Arial" pitchFamily="34" charset="-122"/>
                <a:cs typeface="Arial" pitchFamily="34" charset="-120"/>
              </a:rPr>
              <a:t>A Bulgarian wrestler with a laid-back, confident persona and a direct in-ring style. Vice is among the talent around whom KECH: Unlimited is building its roster identity.</a:t>
            </a:r>
            <a:endParaRPr lang="en-US" sz="1120" dirty="0">
              <a:latin typeface="Sofia Sans" panose="020B0503060000020004" pitchFamily="34" charset="0"/>
            </a:endParaRPr>
          </a:p>
        </p:txBody>
      </p:sp>
      <p:sp>
        <p:nvSpPr>
          <p:cNvPr id="23" name="Text 21"/>
          <p:cNvSpPr txBox="1"/>
          <p:nvPr/>
        </p:nvSpPr>
        <p:spPr>
          <a:xfrm>
            <a:off x="566928" y="5650992"/>
            <a:ext cx="2011680" cy="219456"/>
          </a:xfrm>
          <a:prstGeom prst="rect">
            <a:avLst/>
          </a:prstGeom>
          <a:noFill/>
          <a:ln/>
        </p:spPr>
        <p:txBody>
          <a:bodyPr wrap="square" lIns="0" tIns="0" rIns="0" bIns="0" rtlCol="0" anchor="ctr">
            <a:normAutofit/>
          </a:bodyPr>
          <a:lstStyle/>
          <a:p>
            <a:pPr marL="0" indent="0" algn="l">
              <a:buNone/>
            </a:pPr>
            <a:r>
              <a:rPr lang="en-US" sz="900" b="1" dirty="0">
                <a:solidFill>
                  <a:srgbClr val="FFDC3C"/>
                </a:solidFill>
                <a:latin typeface="Sofia Sans" panose="020B0503060000020004" pitchFamily="34" charset="0"/>
                <a:ea typeface="Arial" pitchFamily="34" charset="-122"/>
                <a:cs typeface="Arial" pitchFamily="34" charset="-120"/>
              </a:rPr>
              <a:t>ON-AIR TEAM</a:t>
            </a:r>
            <a:endParaRPr lang="en-US" sz="900" dirty="0">
              <a:latin typeface="Sofia Sans" panose="020B0503060000020004" pitchFamily="34" charset="0"/>
            </a:endParaRPr>
          </a:p>
        </p:txBody>
      </p:sp>
      <p:sp>
        <p:nvSpPr>
          <p:cNvPr id="24" name="Shape 22"/>
          <p:cNvSpPr/>
          <p:nvPr/>
        </p:nvSpPr>
        <p:spPr>
          <a:xfrm>
            <a:off x="2578608" y="5513832"/>
            <a:ext cx="2670048" cy="603504"/>
          </a:xfrm>
          <a:prstGeom prst="roundRect">
            <a:avLst>
              <a:gd name="adj" fmla="val 9091"/>
            </a:avLst>
          </a:prstGeom>
          <a:solidFill>
            <a:srgbClr val="1A1A1A"/>
          </a:solidFill>
          <a:ln w="12700">
            <a:solidFill>
              <a:srgbClr val="343434"/>
            </a:solidFill>
            <a:prstDash val="solid"/>
          </a:ln>
        </p:spPr>
      </p:sp>
      <p:sp>
        <p:nvSpPr>
          <p:cNvPr id="25" name="Text 23"/>
          <p:cNvSpPr txBox="1"/>
          <p:nvPr/>
        </p:nvSpPr>
        <p:spPr>
          <a:xfrm>
            <a:off x="2706624" y="5605272"/>
            <a:ext cx="1691640" cy="182880"/>
          </a:xfrm>
          <a:prstGeom prst="rect">
            <a:avLst/>
          </a:prstGeom>
          <a:noFill/>
          <a:ln/>
        </p:spPr>
        <p:txBody>
          <a:bodyPr wrap="square" lIns="0" tIns="0" rIns="0" bIns="0" rtlCol="0" anchor="ctr">
            <a:normAutofit/>
          </a:bodyPr>
          <a:lstStyle/>
          <a:p>
            <a:pPr marL="0" indent="0" algn="l">
              <a:buNone/>
            </a:pPr>
            <a:r>
              <a:rPr lang="en-US" sz="1060" b="1" dirty="0">
                <a:solidFill>
                  <a:srgbClr val="FFFFFF"/>
                </a:solidFill>
                <a:latin typeface="Sofia Sans" panose="020B0503060000020004" pitchFamily="34" charset="0"/>
                <a:ea typeface="Arial" pitchFamily="34" charset="-122"/>
                <a:cs typeface="Arial" pitchFamily="34" charset="-120"/>
              </a:rPr>
              <a:t>Radostin Radev</a:t>
            </a:r>
            <a:endParaRPr lang="en-US" sz="1060" dirty="0">
              <a:latin typeface="Sofia Sans" panose="020B0503060000020004" pitchFamily="34" charset="0"/>
            </a:endParaRPr>
          </a:p>
        </p:txBody>
      </p:sp>
      <p:sp>
        <p:nvSpPr>
          <p:cNvPr id="26" name="Text 24"/>
          <p:cNvSpPr txBox="1"/>
          <p:nvPr/>
        </p:nvSpPr>
        <p:spPr>
          <a:xfrm>
            <a:off x="4389120" y="5605272"/>
            <a:ext cx="704088" cy="182880"/>
          </a:xfrm>
          <a:prstGeom prst="rect">
            <a:avLst/>
          </a:prstGeom>
          <a:noFill/>
          <a:ln/>
        </p:spPr>
        <p:txBody>
          <a:bodyPr wrap="square" lIns="0" tIns="0" rIns="0" bIns="0" rtlCol="0" anchor="ctr">
            <a:normAutofit/>
          </a:bodyPr>
          <a:lstStyle/>
          <a:p>
            <a:pPr marL="0" indent="0" algn="r">
              <a:buNone/>
            </a:pPr>
            <a:r>
              <a:rPr lang="en-US" sz="860" dirty="0">
                <a:solidFill>
                  <a:srgbClr val="AAA59E"/>
                </a:solidFill>
                <a:latin typeface="Sofia Sans" panose="020B0503060000020004" pitchFamily="34" charset="0"/>
                <a:ea typeface="Arial" pitchFamily="34" charset="-122"/>
                <a:cs typeface="Arial" pitchFamily="34" charset="-120"/>
              </a:rPr>
              <a:t>Host</a:t>
            </a:r>
            <a:endParaRPr lang="en-US" sz="860" dirty="0">
              <a:latin typeface="Sofia Sans" panose="020B0503060000020004" pitchFamily="34" charset="0"/>
            </a:endParaRPr>
          </a:p>
        </p:txBody>
      </p:sp>
      <p:sp>
        <p:nvSpPr>
          <p:cNvPr id="27" name="Shape 25"/>
          <p:cNvSpPr/>
          <p:nvPr/>
        </p:nvSpPr>
        <p:spPr>
          <a:xfrm>
            <a:off x="5458968" y="5513832"/>
            <a:ext cx="2670048" cy="603504"/>
          </a:xfrm>
          <a:prstGeom prst="roundRect">
            <a:avLst>
              <a:gd name="adj" fmla="val 9091"/>
            </a:avLst>
          </a:prstGeom>
          <a:solidFill>
            <a:srgbClr val="1A1A1A"/>
          </a:solidFill>
          <a:ln w="12700">
            <a:solidFill>
              <a:srgbClr val="343434"/>
            </a:solidFill>
            <a:prstDash val="solid"/>
          </a:ln>
        </p:spPr>
      </p:sp>
      <p:sp>
        <p:nvSpPr>
          <p:cNvPr id="28" name="Text 26"/>
          <p:cNvSpPr txBox="1"/>
          <p:nvPr/>
        </p:nvSpPr>
        <p:spPr>
          <a:xfrm>
            <a:off x="5586984" y="5605272"/>
            <a:ext cx="1691640" cy="182880"/>
          </a:xfrm>
          <a:prstGeom prst="rect">
            <a:avLst/>
          </a:prstGeom>
          <a:noFill/>
          <a:ln/>
        </p:spPr>
        <p:txBody>
          <a:bodyPr wrap="square" lIns="0" tIns="0" rIns="0" bIns="0" rtlCol="0" anchor="ctr">
            <a:normAutofit/>
          </a:bodyPr>
          <a:lstStyle/>
          <a:p>
            <a:pPr marL="0" indent="0" algn="l">
              <a:buNone/>
            </a:pPr>
            <a:r>
              <a:rPr lang="en-US" sz="1060" b="1" dirty="0">
                <a:solidFill>
                  <a:srgbClr val="FFFFFF"/>
                </a:solidFill>
                <a:latin typeface="Sofia Sans" panose="020B0503060000020004" pitchFamily="34" charset="0"/>
                <a:ea typeface="Arial" pitchFamily="34" charset="-122"/>
                <a:cs typeface="Arial" pitchFamily="34" charset="-120"/>
              </a:rPr>
              <a:t>Mr. Stefanov</a:t>
            </a:r>
            <a:endParaRPr lang="en-US" sz="1060" dirty="0">
              <a:latin typeface="Sofia Sans" panose="020B0503060000020004" pitchFamily="34" charset="0"/>
            </a:endParaRPr>
          </a:p>
        </p:txBody>
      </p:sp>
      <p:sp>
        <p:nvSpPr>
          <p:cNvPr id="29" name="Text 27"/>
          <p:cNvSpPr txBox="1"/>
          <p:nvPr/>
        </p:nvSpPr>
        <p:spPr>
          <a:xfrm>
            <a:off x="7269480" y="5605272"/>
            <a:ext cx="704088" cy="182880"/>
          </a:xfrm>
          <a:prstGeom prst="rect">
            <a:avLst/>
          </a:prstGeom>
          <a:noFill/>
          <a:ln/>
        </p:spPr>
        <p:txBody>
          <a:bodyPr wrap="square" lIns="0" tIns="0" rIns="0" bIns="0" rtlCol="0" anchor="ctr">
            <a:normAutofit/>
          </a:bodyPr>
          <a:lstStyle/>
          <a:p>
            <a:pPr marL="0" indent="0" algn="r">
              <a:buNone/>
            </a:pPr>
            <a:r>
              <a:rPr lang="en-US" sz="860" dirty="0">
                <a:solidFill>
                  <a:srgbClr val="AAA59E"/>
                </a:solidFill>
                <a:latin typeface="Sofia Sans" panose="020B0503060000020004" pitchFamily="34" charset="0"/>
                <a:ea typeface="Arial" pitchFamily="34" charset="-122"/>
                <a:cs typeface="Arial" pitchFamily="34" charset="-120"/>
              </a:rPr>
              <a:t>Commentator</a:t>
            </a:r>
            <a:endParaRPr lang="en-US" sz="860" dirty="0">
              <a:latin typeface="Sofia Sans" panose="020B0503060000020004" pitchFamily="34" charset="0"/>
            </a:endParaRPr>
          </a:p>
        </p:txBody>
      </p:sp>
      <p:sp>
        <p:nvSpPr>
          <p:cNvPr id="30" name="Shape 28"/>
          <p:cNvSpPr/>
          <p:nvPr/>
        </p:nvSpPr>
        <p:spPr>
          <a:xfrm>
            <a:off x="8339328" y="5513832"/>
            <a:ext cx="2670048" cy="603504"/>
          </a:xfrm>
          <a:prstGeom prst="roundRect">
            <a:avLst>
              <a:gd name="adj" fmla="val 9091"/>
            </a:avLst>
          </a:prstGeom>
          <a:solidFill>
            <a:srgbClr val="1A1A1A"/>
          </a:solidFill>
          <a:ln w="12700">
            <a:solidFill>
              <a:srgbClr val="343434"/>
            </a:solidFill>
            <a:prstDash val="solid"/>
          </a:ln>
        </p:spPr>
      </p:sp>
      <p:sp>
        <p:nvSpPr>
          <p:cNvPr id="31" name="Text 29"/>
          <p:cNvSpPr txBox="1"/>
          <p:nvPr/>
        </p:nvSpPr>
        <p:spPr>
          <a:xfrm>
            <a:off x="8467344" y="5605272"/>
            <a:ext cx="1691640" cy="182880"/>
          </a:xfrm>
          <a:prstGeom prst="rect">
            <a:avLst/>
          </a:prstGeom>
          <a:noFill/>
          <a:ln/>
        </p:spPr>
        <p:txBody>
          <a:bodyPr wrap="square" lIns="0" tIns="0" rIns="0" bIns="0" rtlCol="0" anchor="ctr">
            <a:normAutofit/>
          </a:bodyPr>
          <a:lstStyle/>
          <a:p>
            <a:pPr marL="0" indent="0" algn="l">
              <a:buNone/>
            </a:pPr>
            <a:r>
              <a:rPr lang="en-US" sz="1060" b="1" dirty="0">
                <a:solidFill>
                  <a:srgbClr val="FFFFFF"/>
                </a:solidFill>
                <a:latin typeface="Sofia Sans" panose="020B0503060000020004" pitchFamily="34" charset="0"/>
                <a:ea typeface="Arial" pitchFamily="34" charset="-122"/>
                <a:cs typeface="Arial" pitchFamily="34" charset="-120"/>
              </a:rPr>
              <a:t>Hector </a:t>
            </a:r>
            <a:r>
              <a:rPr lang="en-US" sz="1060" b="1" dirty="0" err="1">
                <a:solidFill>
                  <a:srgbClr val="FFFFFF"/>
                </a:solidFill>
                <a:latin typeface="Sofia Sans" panose="020B0503060000020004" pitchFamily="34" charset="0"/>
                <a:ea typeface="Arial" pitchFamily="34" charset="-122"/>
                <a:cs typeface="Arial" pitchFamily="34" charset="-120"/>
              </a:rPr>
              <a:t>Harmanly</a:t>
            </a:r>
            <a:endParaRPr lang="en-US" sz="1060" dirty="0">
              <a:latin typeface="Sofia Sans" panose="020B0503060000020004" pitchFamily="34" charset="0"/>
            </a:endParaRPr>
          </a:p>
        </p:txBody>
      </p:sp>
      <p:sp>
        <p:nvSpPr>
          <p:cNvPr id="32" name="Text 30"/>
          <p:cNvSpPr txBox="1"/>
          <p:nvPr/>
        </p:nvSpPr>
        <p:spPr>
          <a:xfrm>
            <a:off x="10149840" y="5605272"/>
            <a:ext cx="704088" cy="182880"/>
          </a:xfrm>
          <a:prstGeom prst="rect">
            <a:avLst/>
          </a:prstGeom>
          <a:noFill/>
          <a:ln/>
        </p:spPr>
        <p:txBody>
          <a:bodyPr wrap="square" lIns="0" tIns="0" rIns="0" bIns="0" rtlCol="0" anchor="ctr">
            <a:normAutofit/>
          </a:bodyPr>
          <a:lstStyle/>
          <a:p>
            <a:pPr marL="0" indent="0" algn="r">
              <a:buNone/>
            </a:pPr>
            <a:r>
              <a:rPr lang="en-US" sz="860" dirty="0">
                <a:solidFill>
                  <a:srgbClr val="AAA59E"/>
                </a:solidFill>
                <a:latin typeface="Sofia Sans" panose="020B0503060000020004" pitchFamily="34" charset="0"/>
                <a:ea typeface="Arial" pitchFamily="34" charset="-122"/>
                <a:cs typeface="Arial" pitchFamily="34" charset="-120"/>
              </a:rPr>
              <a:t>Commentator</a:t>
            </a:r>
            <a:endParaRPr lang="en-US" sz="860" dirty="0">
              <a:latin typeface="Sofia Sans" panose="020B0503060000020004" pitchFamily="34" charset="0"/>
            </a:endParaRPr>
          </a:p>
        </p:txBody>
      </p:sp>
      <p:sp>
        <p:nvSpPr>
          <p:cNvPr id="33"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Sofia Sans" panose="020B0503060000020004" pitchFamily="34" charset="0"/>
              </a:rPr>
              <a:t>4</a:t>
            </a:fld>
            <a:endParaRPr lang="en-US" dirty="0">
              <a:latin typeface="Sofia Sans" panose="020B0503060000020004" pitchFamily="34" charset="0"/>
            </a:endParaRPr>
          </a:p>
        </p:txBody>
      </p:sp>
      <p:grpSp>
        <p:nvGrpSpPr>
          <p:cNvPr id="44" name="Групиране 43">
            <a:extLst>
              <a:ext uri="{FF2B5EF4-FFF2-40B4-BE49-F238E27FC236}">
                <a16:creationId xmlns:a16="http://schemas.microsoft.com/office/drawing/2014/main" id="{2C886968-29E2-442B-88DC-82D9459A4C79}"/>
              </a:ext>
            </a:extLst>
          </p:cNvPr>
          <p:cNvGrpSpPr/>
          <p:nvPr/>
        </p:nvGrpSpPr>
        <p:grpSpPr>
          <a:xfrm>
            <a:off x="4354237" y="1432868"/>
            <a:ext cx="1184318" cy="294332"/>
            <a:chOff x="749808" y="2084832"/>
            <a:chExt cx="1389888" cy="292608"/>
          </a:xfrm>
        </p:grpSpPr>
        <p:sp>
          <p:nvSpPr>
            <p:cNvPr id="45" name="Shape 5">
              <a:extLst>
                <a:ext uri="{FF2B5EF4-FFF2-40B4-BE49-F238E27FC236}">
                  <a16:creationId xmlns:a16="http://schemas.microsoft.com/office/drawing/2014/main" id="{D3441BD2-F2F5-415E-968A-6E6E0052FBF9}"/>
                </a:ext>
              </a:extLst>
            </p:cNvPr>
            <p:cNvSpPr/>
            <p:nvPr/>
          </p:nvSpPr>
          <p:spPr>
            <a:xfrm>
              <a:off x="749808" y="2084832"/>
              <a:ext cx="1389888" cy="292608"/>
            </a:xfrm>
            <a:prstGeom prst="roundRect">
              <a:avLst>
                <a:gd name="adj" fmla="val 31250"/>
              </a:avLst>
            </a:prstGeom>
            <a:solidFill>
              <a:srgbClr val="F4C400"/>
            </a:solidFill>
            <a:ln w="12700">
              <a:solidFill>
                <a:srgbClr val="F4C400"/>
              </a:solidFill>
              <a:prstDash val="solid"/>
            </a:ln>
          </p:spPr>
        </p:sp>
        <p:sp>
          <p:nvSpPr>
            <p:cNvPr id="46" name="Text 6">
              <a:extLst>
                <a:ext uri="{FF2B5EF4-FFF2-40B4-BE49-F238E27FC236}">
                  <a16:creationId xmlns:a16="http://schemas.microsoft.com/office/drawing/2014/main" id="{6611E162-F245-4FB4-AEE8-4D6D1344CE8C}"/>
                </a:ext>
              </a:extLst>
            </p:cNvPr>
            <p:cNvSpPr txBox="1"/>
            <p:nvPr/>
          </p:nvSpPr>
          <p:spPr>
            <a:xfrm>
              <a:off x="795528" y="2103120"/>
              <a:ext cx="1298448" cy="256032"/>
            </a:xfrm>
            <a:prstGeom prst="rect">
              <a:avLst/>
            </a:prstGeom>
            <a:noFill/>
            <a:ln/>
          </p:spPr>
          <p:txBody>
            <a:bodyPr wrap="square" lIns="0" tIns="0" rIns="0" bIns="0" rtlCol="0" anchor="ctr">
              <a:normAutofit/>
            </a:bodyPr>
            <a:lstStyle/>
            <a:p>
              <a:pPr marL="0" indent="0" algn="ctr">
                <a:buNone/>
              </a:pPr>
              <a:r>
                <a:rPr lang="en-US" sz="820" b="1" dirty="0">
                  <a:solidFill>
                    <a:srgbClr val="111111"/>
                  </a:solidFill>
                  <a:latin typeface="Sofia Sans" panose="020B0503060000020004" pitchFamily="34" charset="0"/>
                  <a:ea typeface="Arial" pitchFamily="34" charset="-122"/>
                  <a:cs typeface="Arial" pitchFamily="34" charset="-120"/>
                </a:rPr>
                <a:t>FEATURED TALENT</a:t>
              </a:r>
              <a:endParaRPr lang="en-US" sz="820" dirty="0">
                <a:latin typeface="Sofia Sans" panose="020B0503060000020004" pitchFamily="34" charset="0"/>
              </a:endParaRPr>
            </a:p>
          </p:txBody>
        </p:sp>
      </p:grpSp>
      <p:grpSp>
        <p:nvGrpSpPr>
          <p:cNvPr id="47" name="Групиране 46">
            <a:extLst>
              <a:ext uri="{FF2B5EF4-FFF2-40B4-BE49-F238E27FC236}">
                <a16:creationId xmlns:a16="http://schemas.microsoft.com/office/drawing/2014/main" id="{3BC3FAD6-3F3A-4833-BAA8-AB052657980D}"/>
              </a:ext>
            </a:extLst>
          </p:cNvPr>
          <p:cNvGrpSpPr/>
          <p:nvPr/>
        </p:nvGrpSpPr>
        <p:grpSpPr>
          <a:xfrm>
            <a:off x="8065008" y="1426631"/>
            <a:ext cx="1184318" cy="294332"/>
            <a:chOff x="749808" y="2084832"/>
            <a:chExt cx="1389888" cy="292608"/>
          </a:xfrm>
        </p:grpSpPr>
        <p:sp>
          <p:nvSpPr>
            <p:cNvPr id="48" name="Shape 5">
              <a:extLst>
                <a:ext uri="{FF2B5EF4-FFF2-40B4-BE49-F238E27FC236}">
                  <a16:creationId xmlns:a16="http://schemas.microsoft.com/office/drawing/2014/main" id="{72B3B3D2-18E5-4308-B6D7-07BEEF2C04BD}"/>
                </a:ext>
              </a:extLst>
            </p:cNvPr>
            <p:cNvSpPr/>
            <p:nvPr/>
          </p:nvSpPr>
          <p:spPr>
            <a:xfrm>
              <a:off x="749808" y="2084832"/>
              <a:ext cx="1389888" cy="292608"/>
            </a:xfrm>
            <a:prstGeom prst="roundRect">
              <a:avLst>
                <a:gd name="adj" fmla="val 31250"/>
              </a:avLst>
            </a:prstGeom>
            <a:solidFill>
              <a:srgbClr val="F4C400"/>
            </a:solidFill>
            <a:ln w="12700">
              <a:solidFill>
                <a:srgbClr val="F4C400"/>
              </a:solidFill>
              <a:prstDash val="solid"/>
            </a:ln>
          </p:spPr>
        </p:sp>
        <p:sp>
          <p:nvSpPr>
            <p:cNvPr id="49" name="Text 6">
              <a:extLst>
                <a:ext uri="{FF2B5EF4-FFF2-40B4-BE49-F238E27FC236}">
                  <a16:creationId xmlns:a16="http://schemas.microsoft.com/office/drawing/2014/main" id="{89778486-7C1A-4A1B-B895-E99EAD257C89}"/>
                </a:ext>
              </a:extLst>
            </p:cNvPr>
            <p:cNvSpPr txBox="1"/>
            <p:nvPr/>
          </p:nvSpPr>
          <p:spPr>
            <a:xfrm>
              <a:off x="795528" y="2103120"/>
              <a:ext cx="1298448" cy="256032"/>
            </a:xfrm>
            <a:prstGeom prst="rect">
              <a:avLst/>
            </a:prstGeom>
            <a:noFill/>
            <a:ln/>
          </p:spPr>
          <p:txBody>
            <a:bodyPr wrap="square" lIns="0" tIns="0" rIns="0" bIns="0" rtlCol="0" anchor="ctr">
              <a:normAutofit/>
            </a:bodyPr>
            <a:lstStyle/>
            <a:p>
              <a:pPr marL="0" indent="0" algn="ctr">
                <a:buNone/>
              </a:pPr>
              <a:r>
                <a:rPr lang="en-US" sz="820" b="1" dirty="0">
                  <a:solidFill>
                    <a:srgbClr val="111111"/>
                  </a:solidFill>
                  <a:latin typeface="Sofia Sans" panose="020B0503060000020004" pitchFamily="34" charset="0"/>
                  <a:ea typeface="Arial" pitchFamily="34" charset="-122"/>
                  <a:cs typeface="Arial" pitchFamily="34" charset="-120"/>
                </a:rPr>
                <a:t>FEATURED TALENT</a:t>
              </a:r>
              <a:endParaRPr lang="en-US" sz="820" dirty="0">
                <a:latin typeface="Sofia Sans" panose="020B0503060000020004" pitchFamily="34" charset="0"/>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9" name="Shape 16">
            <a:extLst>
              <a:ext uri="{FF2B5EF4-FFF2-40B4-BE49-F238E27FC236}">
                <a16:creationId xmlns:a16="http://schemas.microsoft.com/office/drawing/2014/main" id="{DFE9A7B8-FC4D-43CD-A55F-8B11C6A90F52}"/>
              </a:ext>
            </a:extLst>
          </p:cNvPr>
          <p:cNvSpPr/>
          <p:nvPr/>
        </p:nvSpPr>
        <p:spPr>
          <a:xfrm>
            <a:off x="7644383" y="1809157"/>
            <a:ext cx="3877057" cy="1591395"/>
          </a:xfrm>
          <a:prstGeom prst="roundRect">
            <a:avLst>
              <a:gd name="adj" fmla="val 3774"/>
            </a:avLst>
          </a:prstGeom>
          <a:solidFill>
            <a:srgbClr val="171717"/>
          </a:solidFill>
          <a:ln w="12700">
            <a:solidFill>
              <a:srgbClr val="333333"/>
            </a:solidFill>
            <a:prstDash val="solid"/>
          </a:ln>
        </p:spPr>
      </p:sp>
      <p:sp>
        <p:nvSpPr>
          <p:cNvPr id="2" name="Text 0"/>
          <p:cNvSpPr txBox="1"/>
          <p:nvPr/>
        </p:nvSpPr>
        <p:spPr>
          <a:xfrm>
            <a:off x="566928" y="438912"/>
            <a:ext cx="3291840" cy="256032"/>
          </a:xfrm>
          <a:prstGeom prst="rect">
            <a:avLst/>
          </a:prstGeom>
          <a:noFill/>
          <a:ln/>
        </p:spPr>
        <p:txBody>
          <a:bodyPr wrap="square" lIns="0" tIns="0" rIns="0" bIns="0" rtlCol="0" anchor="ctr">
            <a:normAutofit/>
          </a:bodyPr>
          <a:lstStyle/>
          <a:p>
            <a:pPr marL="0" indent="0" algn="l">
              <a:buNone/>
            </a:pPr>
            <a:r>
              <a:rPr lang="en-US" sz="920" b="1" dirty="0">
                <a:solidFill>
                  <a:srgbClr val="D90909"/>
                </a:solidFill>
                <a:latin typeface="Sofia Sans" panose="020B0503060000020004" pitchFamily="34" charset="0"/>
                <a:ea typeface="Arial" pitchFamily="34" charset="-122"/>
                <a:cs typeface="Arial" pitchFamily="34" charset="-120"/>
              </a:rPr>
              <a:t>04 / PRODUCTION</a:t>
            </a:r>
            <a:endParaRPr lang="en-US" sz="920" dirty="0">
              <a:latin typeface="Sofia Sans" panose="020B0503060000020004" pitchFamily="34" charset="0"/>
            </a:endParaRPr>
          </a:p>
        </p:txBody>
      </p:sp>
      <p:sp>
        <p:nvSpPr>
          <p:cNvPr id="3" name="Text 1"/>
          <p:cNvSpPr txBox="1"/>
          <p:nvPr/>
        </p:nvSpPr>
        <p:spPr>
          <a:xfrm>
            <a:off x="566928" y="749808"/>
            <a:ext cx="10881360" cy="548640"/>
          </a:xfrm>
          <a:prstGeom prst="rect">
            <a:avLst/>
          </a:prstGeom>
          <a:noFill/>
          <a:ln/>
        </p:spPr>
        <p:txBody>
          <a:bodyPr wrap="square" lIns="0" tIns="0" rIns="0" bIns="0" rtlCol="0" anchor="ctr">
            <a:normAutofit/>
          </a:bodyPr>
          <a:lstStyle/>
          <a:p>
            <a:pPr marL="0" indent="0" algn="l">
              <a:buNone/>
            </a:pPr>
            <a:r>
              <a:rPr lang="en-US" sz="2500" b="1" dirty="0">
                <a:solidFill>
                  <a:srgbClr val="111111"/>
                </a:solidFill>
                <a:latin typeface="Sofia Sans" panose="020B0503060000020004" pitchFamily="34" charset="0"/>
                <a:ea typeface="Arial" pitchFamily="34" charset="-122"/>
                <a:cs typeface="Arial" pitchFamily="34" charset="-120"/>
              </a:rPr>
              <a:t>About KECH: Unlimited</a:t>
            </a:r>
            <a:endParaRPr lang="en-US" sz="2500" dirty="0">
              <a:latin typeface="Sofia Sans" panose="020B0503060000020004" pitchFamily="34" charset="0"/>
            </a:endParaRPr>
          </a:p>
        </p:txBody>
      </p:sp>
      <p:sp>
        <p:nvSpPr>
          <p:cNvPr id="4" name="Text 2"/>
          <p:cNvSpPr txBox="1"/>
          <p:nvPr/>
        </p:nvSpPr>
        <p:spPr>
          <a:xfrm>
            <a:off x="566928" y="1325880"/>
            <a:ext cx="10789920" cy="365760"/>
          </a:xfrm>
          <a:prstGeom prst="rect">
            <a:avLst/>
          </a:prstGeom>
          <a:noFill/>
          <a:ln/>
        </p:spPr>
        <p:txBody>
          <a:bodyPr wrap="square" lIns="0" tIns="0" rIns="0" bIns="0" rtlCol="0" anchor="ctr">
            <a:normAutofit/>
          </a:bodyPr>
          <a:lstStyle/>
          <a:p>
            <a:pPr marL="0" indent="0" algn="l">
              <a:buNone/>
            </a:pPr>
            <a:r>
              <a:rPr lang="en-US" sz="1300" dirty="0">
                <a:solidFill>
                  <a:srgbClr val="6F6B66"/>
                </a:solidFill>
                <a:latin typeface="Sofia Sans" panose="020B0503060000020004" pitchFamily="34" charset="0"/>
                <a:ea typeface="Arial" pitchFamily="34" charset="-122"/>
                <a:cs typeface="Arial" pitchFamily="34" charset="-120"/>
              </a:rPr>
              <a:t>Information outside the show's storyline universe.</a:t>
            </a:r>
            <a:endParaRPr lang="en-US" sz="1300" dirty="0">
              <a:latin typeface="Sofia Sans" panose="020B0503060000020004" pitchFamily="34" charset="0"/>
            </a:endParaRPr>
          </a:p>
        </p:txBody>
      </p:sp>
      <p:sp>
        <p:nvSpPr>
          <p:cNvPr id="5" name="Shape 3"/>
          <p:cNvSpPr/>
          <p:nvPr/>
        </p:nvSpPr>
        <p:spPr>
          <a:xfrm>
            <a:off x="566928" y="1828800"/>
            <a:ext cx="6711696" cy="3493008"/>
          </a:xfrm>
          <a:prstGeom prst="roundRect">
            <a:avLst>
              <a:gd name="adj" fmla="val 2094"/>
            </a:avLst>
          </a:prstGeom>
          <a:solidFill>
            <a:srgbClr val="FFFDF9"/>
          </a:solidFill>
          <a:ln w="12700">
            <a:solidFill>
              <a:srgbClr val="D9D4CC"/>
            </a:solidFill>
            <a:prstDash val="solid"/>
          </a:ln>
        </p:spPr>
      </p:sp>
      <p:sp>
        <p:nvSpPr>
          <p:cNvPr id="6" name="Text 4"/>
          <p:cNvSpPr txBox="1"/>
          <p:nvPr/>
        </p:nvSpPr>
        <p:spPr>
          <a:xfrm>
            <a:off x="841248" y="2103120"/>
            <a:ext cx="6163056" cy="822960"/>
          </a:xfrm>
          <a:prstGeom prst="rect">
            <a:avLst/>
          </a:prstGeom>
          <a:noFill/>
          <a:ln/>
        </p:spPr>
        <p:txBody>
          <a:bodyPr wrap="square" lIns="0" tIns="0" rIns="0" bIns="0" rtlCol="0" anchor="t">
            <a:normAutofit/>
          </a:bodyPr>
          <a:lstStyle/>
          <a:p>
            <a:pPr marL="0" indent="0" algn="l">
              <a:buNone/>
            </a:pPr>
            <a:r>
              <a:rPr lang="en-US" sz="1800" b="1" dirty="0">
                <a:solidFill>
                  <a:srgbClr val="111111"/>
                </a:solidFill>
                <a:latin typeface="Sofia Sans" panose="020B0503060000020004" pitchFamily="34" charset="0"/>
                <a:ea typeface="Arial" pitchFamily="34" charset="-122"/>
                <a:cs typeface="Arial" pitchFamily="34" charset="-120"/>
              </a:rPr>
              <a:t>KECH: Unlimited is a Bulgarian professional wrestling production that puts the ring and live audience at the center of the format.</a:t>
            </a:r>
            <a:endParaRPr lang="en-US" sz="1800" dirty="0">
              <a:latin typeface="Sofia Sans" panose="020B0503060000020004" pitchFamily="34" charset="0"/>
            </a:endParaRPr>
          </a:p>
        </p:txBody>
      </p:sp>
      <p:sp>
        <p:nvSpPr>
          <p:cNvPr id="7" name="Text 5"/>
          <p:cNvSpPr txBox="1"/>
          <p:nvPr/>
        </p:nvSpPr>
        <p:spPr>
          <a:xfrm>
            <a:off x="841248" y="3177540"/>
            <a:ext cx="6163056" cy="960120"/>
          </a:xfrm>
          <a:prstGeom prst="rect">
            <a:avLst/>
          </a:prstGeom>
          <a:noFill/>
          <a:ln/>
        </p:spPr>
        <p:txBody>
          <a:bodyPr wrap="square" lIns="0" tIns="0" rIns="0" bIns="0" rtlCol="0" anchor="t">
            <a:normAutofit/>
          </a:bodyPr>
          <a:lstStyle/>
          <a:p>
            <a:pPr marL="0" indent="0" algn="l">
              <a:buNone/>
            </a:pPr>
            <a:r>
              <a:rPr lang="en-US" sz="1250" dirty="0">
                <a:solidFill>
                  <a:srgbClr val="6F6B66"/>
                </a:solidFill>
                <a:latin typeface="Sofia Sans" panose="020B0503060000020004" pitchFamily="34" charset="0"/>
                <a:ea typeface="Arial" pitchFamily="34" charset="-122"/>
                <a:cs typeface="Arial" pitchFamily="34" charset="-120"/>
              </a:rPr>
              <a:t>The debut show on 20 October is the first event under the KECH: Unlimited name. The production is organized by Round Table Productions Ltd. and brings together Bulgarian performers with experience from local and international wrestling events.</a:t>
            </a:r>
            <a:endParaRPr lang="en-US" sz="1320" dirty="0">
              <a:latin typeface="Sofia Sans" panose="020B0503060000020004" pitchFamily="34" charset="0"/>
            </a:endParaRPr>
          </a:p>
        </p:txBody>
      </p:sp>
      <p:sp>
        <p:nvSpPr>
          <p:cNvPr id="8" name="Text 6"/>
          <p:cNvSpPr txBox="1"/>
          <p:nvPr/>
        </p:nvSpPr>
        <p:spPr>
          <a:xfrm>
            <a:off x="841248" y="4023360"/>
            <a:ext cx="6163056" cy="822960"/>
          </a:xfrm>
          <a:prstGeom prst="rect">
            <a:avLst/>
          </a:prstGeom>
          <a:noFill/>
          <a:ln/>
        </p:spPr>
        <p:txBody>
          <a:bodyPr wrap="square" lIns="0" tIns="0" rIns="0" bIns="0" rtlCol="0" anchor="t">
            <a:normAutofit/>
          </a:bodyPr>
          <a:lstStyle/>
          <a:p>
            <a:pPr marL="0" indent="0" algn="l">
              <a:buNone/>
            </a:pPr>
            <a:r>
              <a:rPr lang="en-US" sz="1250" dirty="0">
                <a:solidFill>
                  <a:srgbClr val="6F6B66"/>
                </a:solidFill>
                <a:latin typeface="Sofia Sans" panose="020B0503060000020004" pitchFamily="34" charset="0"/>
                <a:ea typeface="Arial" pitchFamily="34" charset="-122"/>
                <a:cs typeface="Arial" pitchFamily="34" charset="-120"/>
              </a:rPr>
              <a:t>The format presents live professional wrestling as a standalone stage experience — with matches, characters, a host and live commentary over the course of one evening.</a:t>
            </a:r>
            <a:endParaRPr lang="en-US" sz="1320" dirty="0">
              <a:latin typeface="Sofia Sans" panose="020B0503060000020004" pitchFamily="34" charset="0"/>
            </a:endParaRPr>
          </a:p>
        </p:txBody>
      </p:sp>
      <p:pic>
        <p:nvPicPr>
          <p:cNvPr id="9" name="Image 0" descr="/mnt/data/KECH UNLIMITED LOGO - No border.png"/>
          <p:cNvPicPr>
            <a:picLocks noChangeAspect="1"/>
          </p:cNvPicPr>
          <p:nvPr/>
        </p:nvPicPr>
        <p:blipFill>
          <a:blip r:embed="rId3"/>
          <a:stretch>
            <a:fillRect/>
          </a:stretch>
        </p:blipFill>
        <p:spPr>
          <a:xfrm>
            <a:off x="7502651" y="1879092"/>
            <a:ext cx="4160520" cy="1463040"/>
          </a:xfrm>
          <a:prstGeom prst="rect">
            <a:avLst/>
          </a:prstGeom>
        </p:spPr>
      </p:pic>
      <p:sp>
        <p:nvSpPr>
          <p:cNvPr id="10" name="Shape 7"/>
          <p:cNvSpPr/>
          <p:nvPr/>
        </p:nvSpPr>
        <p:spPr>
          <a:xfrm>
            <a:off x="7644384" y="3657600"/>
            <a:ext cx="3877056" cy="877824"/>
          </a:xfrm>
          <a:prstGeom prst="roundRect">
            <a:avLst>
              <a:gd name="adj" fmla="val 8333"/>
            </a:avLst>
          </a:prstGeom>
          <a:solidFill>
            <a:srgbClr val="FFFDF9"/>
          </a:solidFill>
          <a:ln w="12700">
            <a:solidFill>
              <a:srgbClr val="D9D4CC"/>
            </a:solidFill>
            <a:prstDash val="solid"/>
          </a:ln>
        </p:spPr>
      </p:sp>
      <p:sp>
        <p:nvSpPr>
          <p:cNvPr id="11" name="Text 8"/>
          <p:cNvSpPr txBox="1"/>
          <p:nvPr/>
        </p:nvSpPr>
        <p:spPr>
          <a:xfrm>
            <a:off x="7808976" y="3767328"/>
            <a:ext cx="3547872"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SUITABLE FOR</a:t>
            </a:r>
            <a:endParaRPr lang="en-US" sz="750" dirty="0">
              <a:latin typeface="Sofia Sans" panose="020B0503060000020004" pitchFamily="34" charset="0"/>
            </a:endParaRPr>
          </a:p>
        </p:txBody>
      </p:sp>
      <p:sp>
        <p:nvSpPr>
          <p:cNvPr id="12" name="Text 9"/>
          <p:cNvSpPr txBox="1"/>
          <p:nvPr/>
        </p:nvSpPr>
        <p:spPr>
          <a:xfrm>
            <a:off x="7808976" y="3986784"/>
            <a:ext cx="3547872" cy="475488"/>
          </a:xfrm>
          <a:prstGeom prst="rect">
            <a:avLst/>
          </a:prstGeom>
          <a:noFill/>
          <a:ln/>
        </p:spPr>
        <p:txBody>
          <a:bodyPr wrap="square" lIns="0" tIns="0" rIns="0" bIns="0" rtlCol="0" anchor="t">
            <a:normAutofit/>
          </a:bodyPr>
          <a:lstStyle/>
          <a:p>
            <a:pPr marL="0" indent="0" algn="l">
              <a:buNone/>
            </a:pPr>
            <a:r>
              <a:rPr lang="en-US" sz="1220" b="1" dirty="0">
                <a:solidFill>
                  <a:srgbClr val="111111"/>
                </a:solidFill>
                <a:latin typeface="Sofia Sans" panose="020B0503060000020004" pitchFamily="34" charset="0"/>
                <a:ea typeface="Arial" pitchFamily="34" charset="-122"/>
                <a:cs typeface="Arial" pitchFamily="34" charset="-120"/>
              </a:rPr>
              <a:t>Wrestling fans + new audiences</a:t>
            </a:r>
            <a:endParaRPr lang="en-US" sz="1220" dirty="0">
              <a:latin typeface="Sofia Sans" panose="020B0503060000020004" pitchFamily="34" charset="0"/>
            </a:endParaRPr>
          </a:p>
        </p:txBody>
      </p:sp>
      <p:sp>
        <p:nvSpPr>
          <p:cNvPr id="13" name="Shape 10"/>
          <p:cNvSpPr/>
          <p:nvPr/>
        </p:nvSpPr>
        <p:spPr>
          <a:xfrm>
            <a:off x="7644384" y="4690872"/>
            <a:ext cx="3877056" cy="877824"/>
          </a:xfrm>
          <a:prstGeom prst="roundRect">
            <a:avLst>
              <a:gd name="adj" fmla="val 8333"/>
            </a:avLst>
          </a:prstGeom>
          <a:solidFill>
            <a:srgbClr val="FFFDF9"/>
          </a:solidFill>
          <a:ln w="12700">
            <a:solidFill>
              <a:srgbClr val="D9D4CC"/>
            </a:solidFill>
            <a:prstDash val="solid"/>
          </a:ln>
        </p:spPr>
      </p:sp>
      <p:sp>
        <p:nvSpPr>
          <p:cNvPr id="14" name="Text 11"/>
          <p:cNvSpPr txBox="1"/>
          <p:nvPr/>
        </p:nvSpPr>
        <p:spPr>
          <a:xfrm>
            <a:off x="7808976" y="4800600"/>
            <a:ext cx="3547872" cy="201168"/>
          </a:xfrm>
          <a:prstGeom prst="rect">
            <a:avLst/>
          </a:prstGeom>
          <a:noFill/>
          <a:ln/>
        </p:spPr>
        <p:txBody>
          <a:bodyPr wrap="square" lIns="0" tIns="0" rIns="0" bIns="0" rtlCol="0" anchor="ctr">
            <a:normAutofit/>
          </a:bodyPr>
          <a:lstStyle/>
          <a:p>
            <a:pPr marL="0" indent="0" algn="l">
              <a:buNone/>
            </a:pPr>
            <a:r>
              <a:rPr lang="en-US" sz="750" b="1" dirty="0">
                <a:solidFill>
                  <a:srgbClr val="D90909"/>
                </a:solidFill>
                <a:latin typeface="Sofia Sans" panose="020B0503060000020004" pitchFamily="34" charset="0"/>
                <a:ea typeface="Arial" pitchFamily="34" charset="-122"/>
                <a:cs typeface="Arial" pitchFamily="34" charset="-120"/>
              </a:rPr>
              <a:t>ORGANIZER</a:t>
            </a:r>
            <a:endParaRPr lang="en-US" sz="750" dirty="0">
              <a:latin typeface="Sofia Sans" panose="020B0503060000020004" pitchFamily="34" charset="0"/>
            </a:endParaRPr>
          </a:p>
        </p:txBody>
      </p:sp>
      <p:sp>
        <p:nvSpPr>
          <p:cNvPr id="15" name="Text 12"/>
          <p:cNvSpPr txBox="1"/>
          <p:nvPr/>
        </p:nvSpPr>
        <p:spPr>
          <a:xfrm>
            <a:off x="7808976" y="5020056"/>
            <a:ext cx="3547872" cy="475488"/>
          </a:xfrm>
          <a:prstGeom prst="rect">
            <a:avLst/>
          </a:prstGeom>
          <a:noFill/>
          <a:ln/>
        </p:spPr>
        <p:txBody>
          <a:bodyPr wrap="square" lIns="0" tIns="0" rIns="0" bIns="0" rtlCol="0" anchor="t">
            <a:normAutofit/>
          </a:bodyPr>
          <a:lstStyle/>
          <a:p>
            <a:pPr marL="0" indent="0" algn="l">
              <a:buNone/>
            </a:pPr>
            <a:r>
              <a:rPr lang="bg-BG" sz="1220" b="1" dirty="0">
                <a:solidFill>
                  <a:srgbClr val="111111"/>
                </a:solidFill>
                <a:latin typeface="Sofia Sans" panose="020B0503060000020004" pitchFamily="34" charset="0"/>
                <a:ea typeface="Arial" pitchFamily="34" charset="-122"/>
                <a:cs typeface="Arial" pitchFamily="34" charset="-120"/>
              </a:rPr>
              <a:t>Round Table Productions Ltd.</a:t>
            </a:r>
            <a:endParaRPr lang="en-US" sz="1220" dirty="0">
              <a:latin typeface="Sofia Sans" panose="020B0503060000020004" pitchFamily="34" charset="0"/>
            </a:endParaRPr>
          </a:p>
        </p:txBody>
      </p:sp>
      <p:sp>
        <p:nvSpPr>
          <p:cNvPr id="16" name="Shape 13"/>
          <p:cNvSpPr/>
          <p:nvPr/>
        </p:nvSpPr>
        <p:spPr>
          <a:xfrm>
            <a:off x="7699248" y="3429000"/>
            <a:ext cx="3749040" cy="0"/>
          </a:xfrm>
          <a:prstGeom prst="line">
            <a:avLst/>
          </a:prstGeom>
          <a:noFill/>
          <a:ln w="38100">
            <a:solidFill>
              <a:srgbClr val="F4C400"/>
            </a:solidFill>
            <a:prstDash val="solid"/>
          </a:ln>
        </p:spPr>
      </p:sp>
      <p:sp>
        <p:nvSpPr>
          <p:cNvPr id="17" name="Text 14"/>
          <p:cNvSpPr txBox="1"/>
          <p:nvPr/>
        </p:nvSpPr>
        <p:spPr>
          <a:xfrm>
            <a:off x="7699248" y="5715000"/>
            <a:ext cx="3657600" cy="402336"/>
          </a:xfrm>
          <a:prstGeom prst="rect">
            <a:avLst/>
          </a:prstGeom>
          <a:noFill/>
          <a:ln/>
        </p:spPr>
        <p:txBody>
          <a:bodyPr wrap="square" lIns="0" tIns="0" rIns="0" bIns="0" rtlCol="0" anchor="ctr">
            <a:normAutofit/>
          </a:bodyPr>
          <a:lstStyle/>
          <a:p>
            <a:pPr marL="0" indent="0" algn="ctr">
              <a:buNone/>
            </a:pPr>
            <a:r>
              <a:rPr lang="en-US" sz="1220" b="1" dirty="0">
                <a:solidFill>
                  <a:srgbClr val="710000"/>
                </a:solidFill>
                <a:latin typeface="Sofia Sans" panose="020B0503060000020004" pitchFamily="34" charset="0"/>
                <a:ea typeface="Arial" pitchFamily="34" charset="-122"/>
                <a:cs typeface="Arial" pitchFamily="34" charset="-120"/>
              </a:rPr>
              <a:t>No prior knowledge of the characters or storylines is required.</a:t>
            </a:r>
            <a:endParaRPr lang="en-US" sz="1220" dirty="0">
              <a:latin typeface="Sofia Sans" panose="020B0503060000020004" pitchFamily="34" charset="0"/>
            </a:endParaRP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36E"/>
                </a:solidFill>
                <a:latin typeface="Arial"/>
                <a:ea typeface="Arial"/>
                <a:cs typeface="Arial"/>
              </a:defRPr>
            </a:lvl1pPr>
          </a:lstStyle>
          <a:p>
            <a:pPr algn="l"/>
            <a:fld id="{F7021451-1387-4CA6-816F-3879F97B5CBC}" type="slidenum">
              <a:rPr lang="en-US" b="0">
                <a:latin typeface="Sofia Sans" panose="020B0503060000020004" pitchFamily="34" charset="0"/>
              </a:rPr>
              <a:t>5</a:t>
            </a:fld>
            <a:endParaRPr lang="en-US" dirty="0">
              <a:latin typeface="Sofia Sans" panose="020B05030600000200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66928" y="438912"/>
            <a:ext cx="3291840" cy="256032"/>
          </a:xfrm>
          <a:prstGeom prst="rect">
            <a:avLst/>
          </a:prstGeom>
          <a:noFill/>
          <a:ln/>
        </p:spPr>
        <p:txBody>
          <a:bodyPr wrap="square" lIns="0" tIns="0" rIns="0" bIns="0" rtlCol="0" anchor="ctr">
            <a:normAutofit/>
          </a:bodyPr>
          <a:lstStyle/>
          <a:p>
            <a:pPr marL="0" indent="0" algn="l">
              <a:buNone/>
            </a:pPr>
            <a:r>
              <a:rPr lang="en-US" sz="920" b="1" dirty="0">
                <a:solidFill>
                  <a:srgbClr val="FFDC3C"/>
                </a:solidFill>
                <a:latin typeface="Sofia Sans" panose="020B0503060000020004" pitchFamily="34" charset="0"/>
                <a:ea typeface="Arial" pitchFamily="34" charset="-122"/>
                <a:cs typeface="Arial" pitchFamily="34" charset="-120"/>
              </a:rPr>
              <a:t>05 / MEDIA</a:t>
            </a:r>
            <a:endParaRPr lang="en-US" sz="920" dirty="0">
              <a:latin typeface="Sofia Sans" panose="020B0503060000020004" pitchFamily="34" charset="0"/>
            </a:endParaRPr>
          </a:p>
        </p:txBody>
      </p:sp>
      <p:sp>
        <p:nvSpPr>
          <p:cNvPr id="3" name="Text 1"/>
          <p:cNvSpPr txBox="1"/>
          <p:nvPr/>
        </p:nvSpPr>
        <p:spPr>
          <a:xfrm>
            <a:off x="566928" y="749808"/>
            <a:ext cx="10881360" cy="548640"/>
          </a:xfrm>
          <a:prstGeom prst="rect">
            <a:avLst/>
          </a:prstGeom>
          <a:noFill/>
          <a:ln/>
        </p:spPr>
        <p:txBody>
          <a:bodyPr wrap="square" lIns="0" tIns="0" rIns="0" bIns="0" rtlCol="0" anchor="ctr">
            <a:normAutofit/>
          </a:bodyPr>
          <a:lstStyle/>
          <a:p>
            <a:pPr marL="0" indent="0" algn="l">
              <a:buNone/>
            </a:pPr>
            <a:r>
              <a:rPr lang="en-US" sz="2500" b="1" dirty="0">
                <a:solidFill>
                  <a:srgbClr val="FFFFFF"/>
                </a:solidFill>
                <a:latin typeface="Sofia Sans" panose="020B0503060000020004" pitchFamily="34" charset="0"/>
                <a:ea typeface="Arial" pitchFamily="34" charset="-122"/>
                <a:cs typeface="Arial" pitchFamily="34" charset="-120"/>
              </a:rPr>
              <a:t>Accreditation &amp; editorial coverage</a:t>
            </a:r>
            <a:endParaRPr lang="en-US" sz="2500" dirty="0">
              <a:latin typeface="Sofia Sans" panose="020B0503060000020004" pitchFamily="34" charset="0"/>
            </a:endParaRPr>
          </a:p>
        </p:txBody>
      </p:sp>
      <p:sp>
        <p:nvSpPr>
          <p:cNvPr id="4" name="Text 2"/>
          <p:cNvSpPr txBox="1"/>
          <p:nvPr/>
        </p:nvSpPr>
        <p:spPr>
          <a:xfrm>
            <a:off x="566928" y="1325880"/>
            <a:ext cx="10789920" cy="365760"/>
          </a:xfrm>
          <a:prstGeom prst="rect">
            <a:avLst/>
          </a:prstGeom>
          <a:noFill/>
          <a:ln/>
        </p:spPr>
        <p:txBody>
          <a:bodyPr wrap="square" lIns="0" tIns="0" rIns="0" bIns="0" rtlCol="0" anchor="ctr">
            <a:normAutofit/>
          </a:bodyPr>
          <a:lstStyle/>
          <a:p>
            <a:pPr marL="0" indent="0" algn="l">
              <a:buNone/>
            </a:pPr>
            <a:r>
              <a:rPr lang="en-US" sz="1300" dirty="0">
                <a:solidFill>
                  <a:srgbClr val="BFBAB3"/>
                </a:solidFill>
                <a:latin typeface="Sofia Sans" panose="020B0503060000020004" pitchFamily="34" charset="0"/>
                <a:ea typeface="Arial" pitchFamily="34" charset="-122"/>
                <a:cs typeface="Arial" pitchFamily="34" charset="-120"/>
              </a:rPr>
              <a:t>Ways media can work with the production before, during and after the event.</a:t>
            </a:r>
            <a:endParaRPr lang="en-US" sz="1300" dirty="0">
              <a:latin typeface="Sofia Sans" panose="020B0503060000020004" pitchFamily="34" charset="0"/>
            </a:endParaRPr>
          </a:p>
        </p:txBody>
      </p:sp>
      <p:sp>
        <p:nvSpPr>
          <p:cNvPr id="5" name="Shape 3"/>
          <p:cNvSpPr/>
          <p:nvPr/>
        </p:nvSpPr>
        <p:spPr>
          <a:xfrm>
            <a:off x="658368" y="1929384"/>
            <a:ext cx="347472" cy="347472"/>
          </a:xfrm>
          <a:prstGeom prst="ellipse">
            <a:avLst/>
          </a:prstGeom>
          <a:solidFill>
            <a:srgbClr val="D90909"/>
          </a:solidFill>
          <a:ln w="12700">
            <a:solidFill>
              <a:srgbClr val="D90909"/>
            </a:solidFill>
            <a:prstDash val="solid"/>
          </a:ln>
        </p:spPr>
      </p:sp>
      <p:sp>
        <p:nvSpPr>
          <p:cNvPr id="6" name="Text 4"/>
          <p:cNvSpPr txBox="1"/>
          <p:nvPr/>
        </p:nvSpPr>
        <p:spPr>
          <a:xfrm>
            <a:off x="658368" y="1929384"/>
            <a:ext cx="347472" cy="347472"/>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Sofia Sans" panose="020B0503060000020004" pitchFamily="34" charset="0"/>
                <a:ea typeface="Arial" pitchFamily="34" charset="-122"/>
                <a:cs typeface="Arial" pitchFamily="34" charset="-120"/>
              </a:rPr>
              <a:t>1</a:t>
            </a:r>
            <a:endParaRPr lang="en-US" sz="1000" dirty="0">
              <a:latin typeface="Sofia Sans" panose="020B0503060000020004" pitchFamily="34" charset="0"/>
            </a:endParaRPr>
          </a:p>
        </p:txBody>
      </p:sp>
      <p:sp>
        <p:nvSpPr>
          <p:cNvPr id="7" name="Text 5"/>
          <p:cNvSpPr txBox="1"/>
          <p:nvPr/>
        </p:nvSpPr>
        <p:spPr>
          <a:xfrm>
            <a:off x="1170432" y="1901952"/>
            <a:ext cx="4517136" cy="475488"/>
          </a:xfrm>
          <a:prstGeom prst="rect">
            <a:avLst/>
          </a:prstGeom>
          <a:noFill/>
          <a:ln/>
        </p:spPr>
        <p:txBody>
          <a:bodyPr wrap="square" lIns="0" tIns="0" rIns="0" bIns="0" rtlCol="0" anchor="t">
            <a:normAutofit/>
          </a:bodyPr>
          <a:lstStyle/>
          <a:p>
            <a:pPr marL="0" indent="0" algn="l">
              <a:buNone/>
            </a:pPr>
            <a:r>
              <a:rPr lang="en-US" sz="1220" dirty="0">
                <a:solidFill>
                  <a:srgbClr val="FFFFFF"/>
                </a:solidFill>
                <a:latin typeface="Sofia Sans" panose="020B0503060000020004" pitchFamily="34" charset="0"/>
                <a:ea typeface="Arial" pitchFamily="34" charset="-122"/>
                <a:cs typeface="Arial" pitchFamily="34" charset="-120"/>
              </a:rPr>
              <a:t>Pre-event interview with an organizer or participant before 20 October.</a:t>
            </a:r>
            <a:endParaRPr lang="en-US" sz="1220" dirty="0">
              <a:latin typeface="Sofia Sans" panose="020B0503060000020004" pitchFamily="34" charset="0"/>
            </a:endParaRPr>
          </a:p>
        </p:txBody>
      </p:sp>
      <p:sp>
        <p:nvSpPr>
          <p:cNvPr id="8" name="Shape 6"/>
          <p:cNvSpPr/>
          <p:nvPr/>
        </p:nvSpPr>
        <p:spPr>
          <a:xfrm>
            <a:off x="658368" y="2606040"/>
            <a:ext cx="347472" cy="347472"/>
          </a:xfrm>
          <a:prstGeom prst="ellipse">
            <a:avLst/>
          </a:prstGeom>
          <a:solidFill>
            <a:srgbClr val="D90909"/>
          </a:solidFill>
          <a:ln w="12700">
            <a:solidFill>
              <a:srgbClr val="D90909"/>
            </a:solidFill>
            <a:prstDash val="solid"/>
          </a:ln>
        </p:spPr>
      </p:sp>
      <p:sp>
        <p:nvSpPr>
          <p:cNvPr id="9" name="Text 7"/>
          <p:cNvSpPr txBox="1"/>
          <p:nvPr/>
        </p:nvSpPr>
        <p:spPr>
          <a:xfrm>
            <a:off x="658368" y="2606040"/>
            <a:ext cx="347472" cy="347472"/>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Sofia Sans" panose="020B0503060000020004" pitchFamily="34" charset="0"/>
                <a:ea typeface="Arial" pitchFamily="34" charset="-122"/>
                <a:cs typeface="Arial" pitchFamily="34" charset="-120"/>
              </a:rPr>
              <a:t>2</a:t>
            </a:r>
            <a:endParaRPr lang="en-US" sz="1000" dirty="0">
              <a:latin typeface="Sofia Sans" panose="020B0503060000020004" pitchFamily="34" charset="0"/>
            </a:endParaRPr>
          </a:p>
        </p:txBody>
      </p:sp>
      <p:sp>
        <p:nvSpPr>
          <p:cNvPr id="10" name="Text 8"/>
          <p:cNvSpPr txBox="1"/>
          <p:nvPr/>
        </p:nvSpPr>
        <p:spPr>
          <a:xfrm>
            <a:off x="1170432" y="2578608"/>
            <a:ext cx="4517136" cy="475488"/>
          </a:xfrm>
          <a:prstGeom prst="rect">
            <a:avLst/>
          </a:prstGeom>
          <a:noFill/>
          <a:ln/>
        </p:spPr>
        <p:txBody>
          <a:bodyPr wrap="square" lIns="0" tIns="0" rIns="0" bIns="0" rtlCol="0" anchor="t">
            <a:normAutofit/>
          </a:bodyPr>
          <a:lstStyle/>
          <a:p>
            <a:pPr marL="0" indent="0" algn="l">
              <a:buNone/>
            </a:pPr>
            <a:r>
              <a:rPr lang="en-US" sz="1220" dirty="0">
                <a:solidFill>
                  <a:srgbClr val="FFFFFF"/>
                </a:solidFill>
                <a:latin typeface="Sofia Sans" panose="020B0503060000020004" pitchFamily="34" charset="0"/>
                <a:ea typeface="Arial" pitchFamily="34" charset="-122"/>
                <a:cs typeface="Arial" pitchFamily="34" charset="-120"/>
              </a:rPr>
              <a:t>Media accreditation and on-site coverage at Toplocentrala.</a:t>
            </a:r>
            <a:endParaRPr lang="en-US" sz="1220" dirty="0">
              <a:latin typeface="Sofia Sans" panose="020B0503060000020004" pitchFamily="34" charset="0"/>
            </a:endParaRPr>
          </a:p>
        </p:txBody>
      </p:sp>
      <p:sp>
        <p:nvSpPr>
          <p:cNvPr id="11" name="Shape 9"/>
          <p:cNvSpPr/>
          <p:nvPr/>
        </p:nvSpPr>
        <p:spPr>
          <a:xfrm>
            <a:off x="658368" y="3282696"/>
            <a:ext cx="347472" cy="347472"/>
          </a:xfrm>
          <a:prstGeom prst="ellipse">
            <a:avLst/>
          </a:prstGeom>
          <a:solidFill>
            <a:srgbClr val="D90909"/>
          </a:solidFill>
          <a:ln w="12700">
            <a:solidFill>
              <a:srgbClr val="D90909"/>
            </a:solidFill>
            <a:prstDash val="solid"/>
          </a:ln>
        </p:spPr>
      </p:sp>
      <p:sp>
        <p:nvSpPr>
          <p:cNvPr id="12" name="Text 10"/>
          <p:cNvSpPr txBox="1"/>
          <p:nvPr/>
        </p:nvSpPr>
        <p:spPr>
          <a:xfrm>
            <a:off x="658368" y="3282696"/>
            <a:ext cx="347472" cy="347472"/>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Sofia Sans" panose="020B0503060000020004" pitchFamily="34" charset="0"/>
                <a:ea typeface="Arial" pitchFamily="34" charset="-122"/>
                <a:cs typeface="Arial" pitchFamily="34" charset="-120"/>
              </a:rPr>
              <a:t>3</a:t>
            </a:r>
            <a:endParaRPr lang="en-US" sz="1000" dirty="0">
              <a:latin typeface="Sofia Sans" panose="020B0503060000020004" pitchFamily="34" charset="0"/>
            </a:endParaRPr>
          </a:p>
        </p:txBody>
      </p:sp>
      <p:sp>
        <p:nvSpPr>
          <p:cNvPr id="13" name="Text 11"/>
          <p:cNvSpPr txBox="1"/>
          <p:nvPr/>
        </p:nvSpPr>
        <p:spPr>
          <a:xfrm>
            <a:off x="1170432" y="3255264"/>
            <a:ext cx="4517136" cy="475488"/>
          </a:xfrm>
          <a:prstGeom prst="rect">
            <a:avLst/>
          </a:prstGeom>
          <a:noFill/>
          <a:ln/>
        </p:spPr>
        <p:txBody>
          <a:bodyPr wrap="square" lIns="0" tIns="0" rIns="0" bIns="0" rtlCol="0" anchor="t">
            <a:normAutofit/>
          </a:bodyPr>
          <a:lstStyle/>
          <a:p>
            <a:pPr marL="0" indent="0" algn="l">
              <a:buNone/>
            </a:pPr>
            <a:r>
              <a:rPr lang="en-US" sz="1220" dirty="0">
                <a:solidFill>
                  <a:srgbClr val="FFFFFF"/>
                </a:solidFill>
                <a:latin typeface="Sofia Sans" panose="020B0503060000020004" pitchFamily="34" charset="0"/>
                <a:ea typeface="Arial" pitchFamily="34" charset="-122"/>
                <a:cs typeface="Arial" pitchFamily="34" charset="-120"/>
              </a:rPr>
              <a:t>Photo and video coverage subject to prior coordination with the organizer.</a:t>
            </a:r>
            <a:endParaRPr lang="en-US" sz="1220" dirty="0">
              <a:latin typeface="Sofia Sans" panose="020B0503060000020004" pitchFamily="34" charset="0"/>
            </a:endParaRPr>
          </a:p>
        </p:txBody>
      </p:sp>
      <p:sp>
        <p:nvSpPr>
          <p:cNvPr id="14" name="Shape 12"/>
          <p:cNvSpPr/>
          <p:nvPr/>
        </p:nvSpPr>
        <p:spPr>
          <a:xfrm>
            <a:off x="658368" y="3959352"/>
            <a:ext cx="347472" cy="347472"/>
          </a:xfrm>
          <a:prstGeom prst="ellipse">
            <a:avLst/>
          </a:prstGeom>
          <a:solidFill>
            <a:srgbClr val="D90909"/>
          </a:solidFill>
          <a:ln w="12700">
            <a:solidFill>
              <a:srgbClr val="D90909"/>
            </a:solidFill>
            <a:prstDash val="solid"/>
          </a:ln>
        </p:spPr>
      </p:sp>
      <p:sp>
        <p:nvSpPr>
          <p:cNvPr id="15" name="Text 13"/>
          <p:cNvSpPr txBox="1"/>
          <p:nvPr/>
        </p:nvSpPr>
        <p:spPr>
          <a:xfrm>
            <a:off x="658368" y="3959352"/>
            <a:ext cx="347472" cy="347472"/>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Sofia Sans" panose="020B0503060000020004" pitchFamily="34" charset="0"/>
                <a:ea typeface="Arial" pitchFamily="34" charset="-122"/>
                <a:cs typeface="Arial" pitchFamily="34" charset="-120"/>
              </a:rPr>
              <a:t>4</a:t>
            </a:r>
            <a:endParaRPr lang="en-US" sz="1000" dirty="0">
              <a:latin typeface="Sofia Sans" panose="020B0503060000020004" pitchFamily="34" charset="0"/>
            </a:endParaRPr>
          </a:p>
        </p:txBody>
      </p:sp>
      <p:sp>
        <p:nvSpPr>
          <p:cNvPr id="16" name="Text 14"/>
          <p:cNvSpPr txBox="1"/>
          <p:nvPr/>
        </p:nvSpPr>
        <p:spPr>
          <a:xfrm>
            <a:off x="1170432" y="3931920"/>
            <a:ext cx="4517136" cy="475488"/>
          </a:xfrm>
          <a:prstGeom prst="rect">
            <a:avLst/>
          </a:prstGeom>
          <a:noFill/>
          <a:ln/>
        </p:spPr>
        <p:txBody>
          <a:bodyPr wrap="square" lIns="0" tIns="0" rIns="0" bIns="0" rtlCol="0" anchor="t">
            <a:normAutofit/>
          </a:bodyPr>
          <a:lstStyle/>
          <a:p>
            <a:pPr marL="0" indent="0" algn="l">
              <a:buNone/>
            </a:pPr>
            <a:r>
              <a:rPr lang="en-US" sz="1220" dirty="0">
                <a:solidFill>
                  <a:srgbClr val="FFFFFF"/>
                </a:solidFill>
                <a:latin typeface="Sofia Sans" panose="020B0503060000020004" pitchFamily="34" charset="0"/>
                <a:ea typeface="Arial" pitchFamily="34" charset="-122"/>
                <a:cs typeface="Arial" pitchFamily="34" charset="-120"/>
              </a:rPr>
              <a:t>Post-event interviews and access to official photos and results.</a:t>
            </a:r>
            <a:endParaRPr lang="en-US" sz="1220" dirty="0">
              <a:latin typeface="Sofia Sans" panose="020B0503060000020004" pitchFamily="34" charset="0"/>
            </a:endParaRPr>
          </a:p>
        </p:txBody>
      </p:sp>
      <p:sp>
        <p:nvSpPr>
          <p:cNvPr id="17" name="Shape 15"/>
          <p:cNvSpPr/>
          <p:nvPr/>
        </p:nvSpPr>
        <p:spPr>
          <a:xfrm>
            <a:off x="6172200" y="1828800"/>
            <a:ext cx="5413248" cy="1481328"/>
          </a:xfrm>
          <a:prstGeom prst="roundRect">
            <a:avLst>
              <a:gd name="adj" fmla="val 4938"/>
            </a:avLst>
          </a:prstGeom>
          <a:solidFill>
            <a:srgbClr val="181818"/>
          </a:solidFill>
          <a:ln w="12700">
            <a:solidFill>
              <a:srgbClr val="343434"/>
            </a:solidFill>
            <a:prstDash val="solid"/>
          </a:ln>
        </p:spPr>
      </p:sp>
      <p:sp>
        <p:nvSpPr>
          <p:cNvPr id="18" name="Text 16"/>
          <p:cNvSpPr txBox="1"/>
          <p:nvPr/>
        </p:nvSpPr>
        <p:spPr>
          <a:xfrm>
            <a:off x="6400800" y="1993392"/>
            <a:ext cx="3291840" cy="201168"/>
          </a:xfrm>
          <a:prstGeom prst="rect">
            <a:avLst/>
          </a:prstGeom>
          <a:noFill/>
          <a:ln/>
        </p:spPr>
        <p:txBody>
          <a:bodyPr wrap="square" lIns="0" tIns="0" rIns="0" bIns="0" rtlCol="0" anchor="ctr">
            <a:normAutofit/>
          </a:bodyPr>
          <a:lstStyle/>
          <a:p>
            <a:pPr marL="0" indent="0" algn="l">
              <a:buNone/>
            </a:pPr>
            <a:r>
              <a:rPr lang="en-US" sz="850" b="1" dirty="0">
                <a:solidFill>
                  <a:srgbClr val="FFDC3C"/>
                </a:solidFill>
                <a:latin typeface="Sofia Sans" panose="020B0503060000020004" pitchFamily="34" charset="0"/>
                <a:ea typeface="Arial" pitchFamily="34" charset="-122"/>
                <a:cs typeface="Arial" pitchFamily="34" charset="-120"/>
              </a:rPr>
              <a:t>COPY-READY • SHORT</a:t>
            </a:r>
            <a:endParaRPr lang="en-US" sz="850" dirty="0">
              <a:latin typeface="Sofia Sans" panose="020B0503060000020004" pitchFamily="34" charset="0"/>
            </a:endParaRPr>
          </a:p>
        </p:txBody>
      </p:sp>
      <p:sp>
        <p:nvSpPr>
          <p:cNvPr id="19" name="Text 17"/>
          <p:cNvSpPr txBox="1"/>
          <p:nvPr/>
        </p:nvSpPr>
        <p:spPr>
          <a:xfrm>
            <a:off x="6400800" y="2276856"/>
            <a:ext cx="4892040" cy="786384"/>
          </a:xfrm>
          <a:prstGeom prst="rect">
            <a:avLst/>
          </a:prstGeom>
          <a:noFill/>
          <a:ln/>
        </p:spPr>
        <p:txBody>
          <a:bodyPr wrap="square" lIns="0" tIns="0" rIns="0" bIns="0" rtlCol="0" anchor="t">
            <a:normAutofit/>
          </a:bodyPr>
          <a:lstStyle/>
          <a:p>
            <a:pPr marL="0" indent="0" algn="l">
              <a:buNone/>
            </a:pPr>
            <a:r>
              <a:rPr lang="en-US" sz="1080" dirty="0">
                <a:solidFill>
                  <a:srgbClr val="FFFFFF"/>
                </a:solidFill>
                <a:latin typeface="Sofia Sans" panose="020B0503060000020004" pitchFamily="34" charset="0"/>
                <a:ea typeface="Arial" pitchFamily="34" charset="-122"/>
                <a:cs typeface="Arial" pitchFamily="34" charset="-120"/>
              </a:rPr>
              <a:t>On 20 October, KECH: Unlimited debuts at Toplocentrala in Sofia with live professional wrestling matches, Bulgarian and international talent, characters, stories and an audience that is part of the show.</a:t>
            </a:r>
            <a:endParaRPr lang="en-US" sz="1150" dirty="0">
              <a:latin typeface="Sofia Sans" panose="020B0503060000020004" pitchFamily="34" charset="0"/>
            </a:endParaRPr>
          </a:p>
        </p:txBody>
      </p:sp>
      <p:sp>
        <p:nvSpPr>
          <p:cNvPr id="20" name="Shape 18"/>
          <p:cNvSpPr/>
          <p:nvPr/>
        </p:nvSpPr>
        <p:spPr>
          <a:xfrm>
            <a:off x="6172200" y="3529584"/>
            <a:ext cx="5413248" cy="2194560"/>
          </a:xfrm>
          <a:prstGeom prst="roundRect">
            <a:avLst>
              <a:gd name="adj" fmla="val 3333"/>
            </a:avLst>
          </a:prstGeom>
          <a:solidFill>
            <a:srgbClr val="181818"/>
          </a:solidFill>
          <a:ln w="12700">
            <a:solidFill>
              <a:srgbClr val="343434"/>
            </a:solidFill>
            <a:prstDash val="solid"/>
          </a:ln>
        </p:spPr>
      </p:sp>
      <p:sp>
        <p:nvSpPr>
          <p:cNvPr id="21" name="Text 19"/>
          <p:cNvSpPr txBox="1"/>
          <p:nvPr/>
        </p:nvSpPr>
        <p:spPr>
          <a:xfrm>
            <a:off x="6400800" y="3712464"/>
            <a:ext cx="3566160" cy="201168"/>
          </a:xfrm>
          <a:prstGeom prst="rect">
            <a:avLst/>
          </a:prstGeom>
          <a:noFill/>
          <a:ln/>
        </p:spPr>
        <p:txBody>
          <a:bodyPr wrap="square" lIns="0" tIns="0" rIns="0" bIns="0" rtlCol="0" anchor="ctr">
            <a:normAutofit/>
          </a:bodyPr>
          <a:lstStyle/>
          <a:p>
            <a:pPr marL="0" indent="0" algn="l">
              <a:buNone/>
            </a:pPr>
            <a:r>
              <a:rPr lang="en-US" sz="850" b="1" dirty="0">
                <a:solidFill>
                  <a:srgbClr val="FFDC3C"/>
                </a:solidFill>
                <a:latin typeface="Sofia Sans" panose="020B0503060000020004" pitchFamily="34" charset="0"/>
                <a:ea typeface="Arial" pitchFamily="34" charset="-122"/>
                <a:cs typeface="Arial" pitchFamily="34" charset="-120"/>
              </a:rPr>
              <a:t>COPY-READY • EXTENDED</a:t>
            </a:r>
            <a:endParaRPr lang="en-US" sz="850" dirty="0">
              <a:latin typeface="Sofia Sans" panose="020B0503060000020004" pitchFamily="34" charset="0"/>
            </a:endParaRPr>
          </a:p>
        </p:txBody>
      </p:sp>
      <p:sp>
        <p:nvSpPr>
          <p:cNvPr id="22" name="Text 20"/>
          <p:cNvSpPr txBox="1"/>
          <p:nvPr/>
        </p:nvSpPr>
        <p:spPr>
          <a:xfrm>
            <a:off x="6400800" y="4005072"/>
            <a:ext cx="4892040" cy="1417320"/>
          </a:xfrm>
          <a:prstGeom prst="rect">
            <a:avLst/>
          </a:prstGeom>
          <a:noFill/>
          <a:ln/>
        </p:spPr>
        <p:txBody>
          <a:bodyPr wrap="square" lIns="0" tIns="0" rIns="0" bIns="0" rtlCol="0" anchor="t">
            <a:normAutofit/>
          </a:bodyPr>
          <a:lstStyle/>
          <a:p>
            <a:pPr marL="0" indent="0" algn="l">
              <a:buNone/>
            </a:pPr>
            <a:r>
              <a:rPr lang="en-US" sz="980" dirty="0">
                <a:solidFill>
                  <a:srgbClr val="E7E2DB"/>
                </a:solidFill>
                <a:latin typeface="Sofia Sans" panose="020B0503060000020004" pitchFamily="34" charset="0"/>
                <a:ea typeface="Arial" pitchFamily="34" charset="-122"/>
                <a:cs typeface="Arial" pitchFamily="34" charset="-120"/>
              </a:rPr>
              <a:t>On 20 October 2026 at 19:00, Toplocentrala — Hall 1 will host the debut show of KECH: Unlimited. The audience will see live professional wrestling matches, characters and stories unfolding in the ring. Announced talent includes CHECKMATE Viktor Milenov, “The Production Man” VHS and George “Vice” Stamenov, alongside other wrestlers from Bulgaria and abroad.</a:t>
            </a:r>
            <a:endParaRPr lang="en-US" sz="1050" dirty="0">
              <a:latin typeface="Sofia Sans" panose="020B0503060000020004" pitchFamily="34" charset="0"/>
            </a:endParaRP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Sofia Sans" panose="020B0503060000020004" pitchFamily="34" charset="0"/>
              </a:rPr>
              <a:t>6</a:t>
            </a:fld>
            <a:endParaRPr lang="en-US" dirty="0">
              <a:latin typeface="Sofia Sans" panose="020B05030600000200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6" name="Shape 16">
            <a:extLst>
              <a:ext uri="{FF2B5EF4-FFF2-40B4-BE49-F238E27FC236}">
                <a16:creationId xmlns:a16="http://schemas.microsoft.com/office/drawing/2014/main" id="{D1C91886-6F1A-4681-B365-23DB062FB875}"/>
              </a:ext>
            </a:extLst>
          </p:cNvPr>
          <p:cNvSpPr/>
          <p:nvPr/>
        </p:nvSpPr>
        <p:spPr>
          <a:xfrm>
            <a:off x="579120" y="2896954"/>
            <a:ext cx="5413248" cy="1938528"/>
          </a:xfrm>
          <a:prstGeom prst="roundRect">
            <a:avLst>
              <a:gd name="adj" fmla="val 3774"/>
            </a:avLst>
          </a:prstGeom>
          <a:solidFill>
            <a:srgbClr val="171717"/>
          </a:solidFill>
          <a:ln w="12700">
            <a:solidFill>
              <a:srgbClr val="333333"/>
            </a:solidFill>
            <a:prstDash val="solid"/>
          </a:ln>
        </p:spPr>
      </p:sp>
      <p:sp>
        <p:nvSpPr>
          <p:cNvPr id="2" name="Text 0"/>
          <p:cNvSpPr txBox="1"/>
          <p:nvPr/>
        </p:nvSpPr>
        <p:spPr>
          <a:xfrm>
            <a:off x="566928" y="438912"/>
            <a:ext cx="3291840" cy="256032"/>
          </a:xfrm>
          <a:prstGeom prst="rect">
            <a:avLst/>
          </a:prstGeom>
          <a:noFill/>
          <a:ln/>
        </p:spPr>
        <p:txBody>
          <a:bodyPr wrap="square" lIns="0" tIns="0" rIns="0" bIns="0" rtlCol="0" anchor="ctr">
            <a:normAutofit/>
          </a:bodyPr>
          <a:lstStyle/>
          <a:p>
            <a:pPr marL="0" indent="0" algn="l">
              <a:buNone/>
            </a:pPr>
            <a:r>
              <a:rPr lang="en-US" sz="920" b="1" dirty="0">
                <a:solidFill>
                  <a:srgbClr val="D90909"/>
                </a:solidFill>
                <a:latin typeface="Sofia Sans" panose="020B0503060000020004" pitchFamily="34" charset="0"/>
                <a:ea typeface="Arial" pitchFamily="34" charset="-122"/>
                <a:cs typeface="Arial" pitchFamily="34" charset="-120"/>
              </a:rPr>
              <a:t>06 / PRESS ASSETS</a:t>
            </a:r>
            <a:endParaRPr lang="en-US" sz="920" dirty="0">
              <a:latin typeface="Sofia Sans" panose="020B0503060000020004" pitchFamily="34" charset="0"/>
            </a:endParaRPr>
          </a:p>
        </p:txBody>
      </p:sp>
      <p:sp>
        <p:nvSpPr>
          <p:cNvPr id="3" name="Text 1"/>
          <p:cNvSpPr txBox="1"/>
          <p:nvPr/>
        </p:nvSpPr>
        <p:spPr>
          <a:xfrm>
            <a:off x="566928" y="749808"/>
            <a:ext cx="10881360" cy="548640"/>
          </a:xfrm>
          <a:prstGeom prst="rect">
            <a:avLst/>
          </a:prstGeom>
          <a:noFill/>
          <a:ln/>
        </p:spPr>
        <p:txBody>
          <a:bodyPr wrap="square" lIns="0" tIns="0" rIns="0" bIns="0" rtlCol="0" anchor="ctr">
            <a:normAutofit/>
          </a:bodyPr>
          <a:lstStyle/>
          <a:p>
            <a:pPr marL="0" indent="0" algn="l">
              <a:buNone/>
            </a:pPr>
            <a:r>
              <a:rPr lang="bg-BG" sz="2500" b="1" dirty="0">
                <a:solidFill>
                  <a:srgbClr val="111111"/>
                </a:solidFill>
                <a:latin typeface="Sofia Sans" panose="020B0503060000020004" pitchFamily="34" charset="0"/>
                <a:ea typeface="Arial" pitchFamily="34" charset="-122"/>
                <a:cs typeface="Arial" pitchFamily="34" charset="-120"/>
              </a:rPr>
              <a:t>Additional materials</a:t>
            </a:r>
            <a:endParaRPr lang="en-US" sz="2500" dirty="0">
              <a:latin typeface="Sofia Sans" panose="020B0503060000020004" pitchFamily="34" charset="0"/>
            </a:endParaRPr>
          </a:p>
        </p:txBody>
      </p:sp>
      <p:sp>
        <p:nvSpPr>
          <p:cNvPr id="5" name="Shape 3"/>
          <p:cNvSpPr/>
          <p:nvPr/>
        </p:nvSpPr>
        <p:spPr>
          <a:xfrm>
            <a:off x="566928" y="1525354"/>
            <a:ext cx="2542032" cy="1078992"/>
          </a:xfrm>
          <a:prstGeom prst="roundRect">
            <a:avLst>
              <a:gd name="adj" fmla="val 5932"/>
            </a:avLst>
          </a:prstGeom>
          <a:solidFill>
            <a:srgbClr val="FFFDF9"/>
          </a:solidFill>
          <a:ln w="12700">
            <a:solidFill>
              <a:srgbClr val="D9D4CC"/>
            </a:solidFill>
            <a:prstDash val="solid"/>
          </a:ln>
        </p:spPr>
      </p:sp>
      <p:sp>
        <p:nvSpPr>
          <p:cNvPr id="6" name="Text 4"/>
          <p:cNvSpPr txBox="1"/>
          <p:nvPr/>
        </p:nvSpPr>
        <p:spPr>
          <a:xfrm>
            <a:off x="713232" y="1671658"/>
            <a:ext cx="2249424" cy="219456"/>
          </a:xfrm>
          <a:prstGeom prst="rect">
            <a:avLst/>
          </a:prstGeom>
          <a:noFill/>
          <a:ln/>
        </p:spPr>
        <p:txBody>
          <a:bodyPr wrap="square" lIns="0" tIns="0" rIns="0" bIns="0" rtlCol="0" anchor="ctr">
            <a:normAutofit/>
          </a:bodyPr>
          <a:lstStyle/>
          <a:p>
            <a:pPr marL="0" indent="0" algn="l">
              <a:buNone/>
            </a:pPr>
            <a:r>
              <a:rPr lang="en-US" sz="900" b="1" dirty="0">
                <a:solidFill>
                  <a:srgbClr val="D90909"/>
                </a:solidFill>
                <a:latin typeface="Sofia Sans" panose="020B0503060000020004" pitchFamily="34" charset="0"/>
                <a:ea typeface="Arial" pitchFamily="34" charset="-122"/>
                <a:cs typeface="Arial" pitchFamily="34" charset="-120"/>
              </a:rPr>
              <a:t>LOGO</a:t>
            </a:r>
            <a:endParaRPr lang="en-US" sz="900" dirty="0">
              <a:latin typeface="Sofia Sans" panose="020B0503060000020004" pitchFamily="34" charset="0"/>
            </a:endParaRPr>
          </a:p>
        </p:txBody>
      </p:sp>
      <p:sp>
        <p:nvSpPr>
          <p:cNvPr id="7" name="Text 5"/>
          <p:cNvSpPr txBox="1"/>
          <p:nvPr/>
        </p:nvSpPr>
        <p:spPr>
          <a:xfrm>
            <a:off x="713232" y="1982554"/>
            <a:ext cx="2212848" cy="457200"/>
          </a:xfrm>
          <a:prstGeom prst="rect">
            <a:avLst/>
          </a:prstGeom>
          <a:noFill/>
          <a:ln/>
        </p:spPr>
        <p:txBody>
          <a:bodyPr wrap="square" lIns="0" tIns="0" rIns="0" bIns="0" rtlCol="0" anchor="t">
            <a:normAutofit/>
          </a:bodyPr>
          <a:lstStyle/>
          <a:p>
            <a:pPr marL="0" indent="0" algn="l">
              <a:buNone/>
            </a:pPr>
            <a:r>
              <a:rPr lang="en-US" sz="1060" dirty="0">
                <a:solidFill>
                  <a:srgbClr val="111111"/>
                </a:solidFill>
                <a:latin typeface="Sofia Sans" panose="020B0503060000020004" pitchFamily="34" charset="0"/>
                <a:ea typeface="Arial" pitchFamily="34" charset="-122"/>
                <a:cs typeface="Arial" pitchFamily="34" charset="-120"/>
              </a:rPr>
              <a:t>PNG with a transparent background and a framed version.</a:t>
            </a:r>
            <a:endParaRPr lang="en-US" sz="1060" dirty="0">
              <a:latin typeface="Sofia Sans" panose="020B0503060000020004" pitchFamily="34" charset="0"/>
            </a:endParaRPr>
          </a:p>
        </p:txBody>
      </p:sp>
      <p:sp>
        <p:nvSpPr>
          <p:cNvPr id="8" name="Shape 6"/>
          <p:cNvSpPr/>
          <p:nvPr/>
        </p:nvSpPr>
        <p:spPr>
          <a:xfrm>
            <a:off x="3328416" y="1525354"/>
            <a:ext cx="2542032" cy="1078992"/>
          </a:xfrm>
          <a:prstGeom prst="roundRect">
            <a:avLst>
              <a:gd name="adj" fmla="val 5932"/>
            </a:avLst>
          </a:prstGeom>
          <a:solidFill>
            <a:srgbClr val="FFFDF9"/>
          </a:solidFill>
          <a:ln w="12700">
            <a:solidFill>
              <a:srgbClr val="D9D4CC"/>
            </a:solidFill>
            <a:prstDash val="solid"/>
          </a:ln>
        </p:spPr>
      </p:sp>
      <p:sp>
        <p:nvSpPr>
          <p:cNvPr id="9" name="Text 7"/>
          <p:cNvSpPr txBox="1"/>
          <p:nvPr/>
        </p:nvSpPr>
        <p:spPr>
          <a:xfrm>
            <a:off x="3474720" y="1671658"/>
            <a:ext cx="2249424" cy="219456"/>
          </a:xfrm>
          <a:prstGeom prst="rect">
            <a:avLst/>
          </a:prstGeom>
          <a:noFill/>
          <a:ln/>
        </p:spPr>
        <p:txBody>
          <a:bodyPr wrap="square" lIns="0" tIns="0" rIns="0" bIns="0" rtlCol="0" anchor="ctr">
            <a:normAutofit/>
          </a:bodyPr>
          <a:lstStyle/>
          <a:p>
            <a:pPr marL="0" indent="0" algn="l">
              <a:buNone/>
            </a:pPr>
            <a:r>
              <a:rPr lang="en-US" sz="900" b="1" dirty="0">
                <a:solidFill>
                  <a:srgbClr val="D90909"/>
                </a:solidFill>
                <a:latin typeface="Sofia Sans" panose="020B0503060000020004" pitchFamily="34" charset="0"/>
                <a:ea typeface="Arial" pitchFamily="34" charset="-122"/>
                <a:cs typeface="Arial" pitchFamily="34" charset="-120"/>
              </a:rPr>
              <a:t>OFFICIAL POSTER</a:t>
            </a:r>
            <a:endParaRPr lang="en-US" sz="900" dirty="0">
              <a:latin typeface="Sofia Sans" panose="020B0503060000020004" pitchFamily="34" charset="0"/>
            </a:endParaRPr>
          </a:p>
        </p:txBody>
      </p:sp>
      <p:sp>
        <p:nvSpPr>
          <p:cNvPr id="10" name="Text 8"/>
          <p:cNvSpPr txBox="1"/>
          <p:nvPr/>
        </p:nvSpPr>
        <p:spPr>
          <a:xfrm>
            <a:off x="3474720" y="1982554"/>
            <a:ext cx="2212848" cy="457200"/>
          </a:xfrm>
          <a:prstGeom prst="rect">
            <a:avLst/>
          </a:prstGeom>
          <a:noFill/>
          <a:ln/>
        </p:spPr>
        <p:txBody>
          <a:bodyPr wrap="square" lIns="0" tIns="0" rIns="0" bIns="0" rtlCol="0" anchor="t">
            <a:normAutofit/>
          </a:bodyPr>
          <a:lstStyle/>
          <a:p>
            <a:pPr marL="0" indent="0" algn="l">
              <a:buNone/>
            </a:pPr>
            <a:r>
              <a:rPr lang="en-US" sz="1060" dirty="0">
                <a:solidFill>
                  <a:srgbClr val="111111"/>
                </a:solidFill>
                <a:latin typeface="Sofia Sans" panose="020B0503060000020004" pitchFamily="34" charset="0"/>
                <a:ea typeface="Arial" pitchFamily="34" charset="-122"/>
                <a:cs typeface="Arial" pitchFamily="34" charset="-120"/>
              </a:rPr>
              <a:t>Portrait, square and 16:9 formats.</a:t>
            </a:r>
            <a:endParaRPr lang="en-US" sz="1060" dirty="0">
              <a:latin typeface="Sofia Sans" panose="020B0503060000020004" pitchFamily="34" charset="0"/>
            </a:endParaRPr>
          </a:p>
        </p:txBody>
      </p:sp>
      <p:sp>
        <p:nvSpPr>
          <p:cNvPr id="11" name="Shape 9"/>
          <p:cNvSpPr/>
          <p:nvPr/>
        </p:nvSpPr>
        <p:spPr>
          <a:xfrm>
            <a:off x="6089904" y="1525354"/>
            <a:ext cx="2542032" cy="1078992"/>
          </a:xfrm>
          <a:prstGeom prst="roundRect">
            <a:avLst>
              <a:gd name="adj" fmla="val 5932"/>
            </a:avLst>
          </a:prstGeom>
          <a:solidFill>
            <a:srgbClr val="FFFDF9"/>
          </a:solidFill>
          <a:ln w="12700">
            <a:solidFill>
              <a:srgbClr val="D9D4CC"/>
            </a:solidFill>
            <a:prstDash val="solid"/>
          </a:ln>
        </p:spPr>
      </p:sp>
      <p:sp>
        <p:nvSpPr>
          <p:cNvPr id="12" name="Text 10"/>
          <p:cNvSpPr txBox="1"/>
          <p:nvPr/>
        </p:nvSpPr>
        <p:spPr>
          <a:xfrm>
            <a:off x="6236208" y="1671658"/>
            <a:ext cx="2249424" cy="219456"/>
          </a:xfrm>
          <a:prstGeom prst="rect">
            <a:avLst/>
          </a:prstGeom>
          <a:noFill/>
          <a:ln/>
        </p:spPr>
        <p:txBody>
          <a:bodyPr wrap="square" lIns="0" tIns="0" rIns="0" bIns="0" rtlCol="0" anchor="ctr">
            <a:normAutofit/>
          </a:bodyPr>
          <a:lstStyle/>
          <a:p>
            <a:pPr marL="0" indent="0" algn="l">
              <a:buNone/>
            </a:pPr>
            <a:r>
              <a:rPr lang="en-US" sz="900" b="1" dirty="0">
                <a:solidFill>
                  <a:srgbClr val="D90909"/>
                </a:solidFill>
                <a:latin typeface="Sofia Sans" panose="020B0503060000020004" pitchFamily="34" charset="0"/>
                <a:ea typeface="Arial" pitchFamily="34" charset="-122"/>
                <a:cs typeface="Arial" pitchFamily="34" charset="-120"/>
              </a:rPr>
              <a:t>HIGH-RES PORTRAITS</a:t>
            </a:r>
            <a:endParaRPr lang="en-US" sz="900" dirty="0">
              <a:latin typeface="Sofia Sans" panose="020B0503060000020004" pitchFamily="34" charset="0"/>
            </a:endParaRPr>
          </a:p>
        </p:txBody>
      </p:sp>
      <p:sp>
        <p:nvSpPr>
          <p:cNvPr id="13" name="Text 11"/>
          <p:cNvSpPr txBox="1"/>
          <p:nvPr/>
        </p:nvSpPr>
        <p:spPr>
          <a:xfrm>
            <a:off x="6236208" y="1982554"/>
            <a:ext cx="2212848" cy="457200"/>
          </a:xfrm>
          <a:prstGeom prst="rect">
            <a:avLst/>
          </a:prstGeom>
          <a:noFill/>
          <a:ln/>
        </p:spPr>
        <p:txBody>
          <a:bodyPr wrap="square" lIns="0" tIns="0" rIns="0" bIns="0" rtlCol="0" anchor="t">
            <a:normAutofit/>
          </a:bodyPr>
          <a:lstStyle/>
          <a:p>
            <a:pPr marL="0" indent="0" algn="l">
              <a:buNone/>
            </a:pPr>
            <a:r>
              <a:rPr lang="en-US" sz="1060" dirty="0">
                <a:solidFill>
                  <a:srgbClr val="111111"/>
                </a:solidFill>
                <a:latin typeface="Sofia Sans" panose="020B0503060000020004" pitchFamily="34" charset="0"/>
                <a:ea typeface="Arial" pitchFamily="34" charset="-122"/>
                <a:cs typeface="Arial" pitchFamily="34" charset="-120"/>
              </a:rPr>
              <a:t>Talent names + photo credits.</a:t>
            </a:r>
            <a:endParaRPr lang="en-US" sz="1060" dirty="0">
              <a:latin typeface="Sofia Sans" panose="020B0503060000020004" pitchFamily="34" charset="0"/>
            </a:endParaRPr>
          </a:p>
        </p:txBody>
      </p:sp>
      <p:sp>
        <p:nvSpPr>
          <p:cNvPr id="14" name="Shape 12"/>
          <p:cNvSpPr/>
          <p:nvPr/>
        </p:nvSpPr>
        <p:spPr>
          <a:xfrm>
            <a:off x="8851392" y="1525354"/>
            <a:ext cx="2542032" cy="1078992"/>
          </a:xfrm>
          <a:prstGeom prst="roundRect">
            <a:avLst>
              <a:gd name="adj" fmla="val 5932"/>
            </a:avLst>
          </a:prstGeom>
          <a:solidFill>
            <a:srgbClr val="FFFDF9"/>
          </a:solidFill>
          <a:ln w="12700">
            <a:solidFill>
              <a:srgbClr val="D9D4CC"/>
            </a:solidFill>
            <a:prstDash val="solid"/>
          </a:ln>
        </p:spPr>
      </p:sp>
      <p:sp>
        <p:nvSpPr>
          <p:cNvPr id="15" name="Text 13"/>
          <p:cNvSpPr txBox="1"/>
          <p:nvPr/>
        </p:nvSpPr>
        <p:spPr>
          <a:xfrm>
            <a:off x="8997696" y="1671658"/>
            <a:ext cx="2249424" cy="219456"/>
          </a:xfrm>
          <a:prstGeom prst="rect">
            <a:avLst/>
          </a:prstGeom>
          <a:noFill/>
          <a:ln/>
        </p:spPr>
        <p:txBody>
          <a:bodyPr wrap="square" lIns="0" tIns="0" rIns="0" bIns="0" rtlCol="0" anchor="ctr">
            <a:normAutofit/>
          </a:bodyPr>
          <a:lstStyle/>
          <a:p>
            <a:pPr marL="0" indent="0" algn="l">
              <a:buNone/>
            </a:pPr>
            <a:r>
              <a:rPr lang="en-US" sz="900" b="1" dirty="0">
                <a:solidFill>
                  <a:srgbClr val="D90909"/>
                </a:solidFill>
                <a:latin typeface="Sofia Sans" panose="020B0503060000020004" pitchFamily="34" charset="0"/>
                <a:ea typeface="Arial" pitchFamily="34" charset="-122"/>
                <a:cs typeface="Arial" pitchFamily="34" charset="-120"/>
              </a:rPr>
              <a:t>AFTER THE SHOW</a:t>
            </a:r>
            <a:endParaRPr lang="en-US" sz="900" dirty="0">
              <a:latin typeface="Sofia Sans" panose="020B0503060000020004" pitchFamily="34" charset="0"/>
            </a:endParaRPr>
          </a:p>
        </p:txBody>
      </p:sp>
      <p:sp>
        <p:nvSpPr>
          <p:cNvPr id="16" name="Text 14"/>
          <p:cNvSpPr txBox="1"/>
          <p:nvPr/>
        </p:nvSpPr>
        <p:spPr>
          <a:xfrm>
            <a:off x="8997696" y="1982554"/>
            <a:ext cx="2212848" cy="457200"/>
          </a:xfrm>
          <a:prstGeom prst="rect">
            <a:avLst/>
          </a:prstGeom>
          <a:noFill/>
          <a:ln/>
        </p:spPr>
        <p:txBody>
          <a:bodyPr wrap="square" lIns="0" tIns="0" rIns="0" bIns="0" rtlCol="0" anchor="t">
            <a:normAutofit/>
          </a:bodyPr>
          <a:lstStyle/>
          <a:p>
            <a:pPr marL="0" indent="0" algn="l">
              <a:buNone/>
            </a:pPr>
            <a:r>
              <a:rPr lang="en-US" sz="1060" dirty="0">
                <a:solidFill>
                  <a:srgbClr val="111111"/>
                </a:solidFill>
                <a:latin typeface="Sofia Sans" panose="020B0503060000020004" pitchFamily="34" charset="0"/>
                <a:ea typeface="Arial" pitchFamily="34" charset="-122"/>
                <a:cs typeface="Arial" pitchFamily="34" charset="-120"/>
              </a:rPr>
              <a:t>Official photos, results and a short recap.</a:t>
            </a:r>
            <a:endParaRPr lang="en-US" sz="1060" dirty="0">
              <a:latin typeface="Sofia Sans" panose="020B0503060000020004" pitchFamily="34" charset="0"/>
            </a:endParaRPr>
          </a:p>
        </p:txBody>
      </p:sp>
      <p:pic>
        <p:nvPicPr>
          <p:cNvPr id="18" name="Image 0" descr="/mnt/data/KECH UNLIMITED LOGO - Border.png"/>
          <p:cNvPicPr>
            <a:picLocks noChangeAspect="1"/>
          </p:cNvPicPr>
          <p:nvPr/>
        </p:nvPicPr>
        <p:blipFill>
          <a:blip r:embed="rId3"/>
          <a:stretch>
            <a:fillRect/>
          </a:stretch>
        </p:blipFill>
        <p:spPr>
          <a:xfrm>
            <a:off x="950976" y="3038686"/>
            <a:ext cx="4626864" cy="1618488"/>
          </a:xfrm>
          <a:prstGeom prst="rect">
            <a:avLst/>
          </a:prstGeom>
        </p:spPr>
      </p:pic>
      <p:sp>
        <p:nvSpPr>
          <p:cNvPr id="19" name="Shape 16"/>
          <p:cNvSpPr/>
          <p:nvPr/>
        </p:nvSpPr>
        <p:spPr>
          <a:xfrm>
            <a:off x="6199632" y="2906098"/>
            <a:ext cx="5413248" cy="1938528"/>
          </a:xfrm>
          <a:prstGeom prst="roundRect">
            <a:avLst>
              <a:gd name="adj" fmla="val 3774"/>
            </a:avLst>
          </a:prstGeom>
          <a:solidFill>
            <a:srgbClr val="171717"/>
          </a:solidFill>
          <a:ln w="12700">
            <a:solidFill>
              <a:srgbClr val="333333"/>
            </a:solidFill>
            <a:prstDash val="solid"/>
          </a:ln>
        </p:spPr>
      </p:sp>
      <p:pic>
        <p:nvPicPr>
          <p:cNvPr id="20" name="Image 1" descr="/mnt/data/KECH UNLIMITED LOGO - No border.png"/>
          <p:cNvPicPr>
            <a:picLocks noChangeAspect="1"/>
          </p:cNvPicPr>
          <p:nvPr/>
        </p:nvPicPr>
        <p:blipFill>
          <a:blip r:embed="rId4"/>
          <a:stretch>
            <a:fillRect/>
          </a:stretch>
        </p:blipFill>
        <p:spPr>
          <a:xfrm>
            <a:off x="6551676" y="3002110"/>
            <a:ext cx="4709160" cy="1655064"/>
          </a:xfrm>
          <a:prstGeom prst="rect">
            <a:avLst/>
          </a:prstGeom>
        </p:spPr>
      </p:pic>
      <p:sp>
        <p:nvSpPr>
          <p:cNvPr id="21" name="Shape 17"/>
          <p:cNvSpPr/>
          <p:nvPr/>
        </p:nvSpPr>
        <p:spPr>
          <a:xfrm>
            <a:off x="566928" y="5449824"/>
            <a:ext cx="11045952" cy="685800"/>
          </a:xfrm>
          <a:prstGeom prst="roundRect">
            <a:avLst>
              <a:gd name="adj" fmla="val 10667"/>
            </a:avLst>
          </a:prstGeom>
          <a:solidFill>
            <a:srgbClr val="D90909"/>
          </a:solidFill>
          <a:ln w="12700">
            <a:solidFill>
              <a:srgbClr val="D90909"/>
            </a:solidFill>
            <a:prstDash val="solid"/>
          </a:ln>
        </p:spPr>
      </p:sp>
      <p:sp>
        <p:nvSpPr>
          <p:cNvPr id="22" name="Text 18"/>
          <p:cNvSpPr txBox="1"/>
          <p:nvPr/>
        </p:nvSpPr>
        <p:spPr>
          <a:xfrm>
            <a:off x="804672" y="5614416"/>
            <a:ext cx="1572768" cy="164592"/>
          </a:xfrm>
          <a:prstGeom prst="rect">
            <a:avLst/>
          </a:prstGeom>
          <a:noFill/>
          <a:ln/>
        </p:spPr>
        <p:txBody>
          <a:bodyPr wrap="square" lIns="0" tIns="0" rIns="0" bIns="0" rtlCol="0" anchor="ctr">
            <a:normAutofit/>
          </a:bodyPr>
          <a:lstStyle/>
          <a:p>
            <a:pPr marL="0" indent="0" algn="l">
              <a:buNone/>
            </a:pPr>
            <a:r>
              <a:rPr lang="en-US" sz="900" b="1" dirty="0">
                <a:solidFill>
                  <a:srgbClr val="FFDC3C"/>
                </a:solidFill>
                <a:latin typeface="Sofia Sans" panose="020B0503060000020004" pitchFamily="34" charset="0"/>
                <a:ea typeface="Arial" pitchFamily="34" charset="-122"/>
                <a:cs typeface="Arial" pitchFamily="34" charset="-120"/>
              </a:rPr>
              <a:t>MEDIA CONTACT</a:t>
            </a:r>
            <a:endParaRPr lang="en-US" sz="900" dirty="0">
              <a:latin typeface="Sofia Sans" panose="020B0503060000020004" pitchFamily="34" charset="0"/>
            </a:endParaRPr>
          </a:p>
        </p:txBody>
      </p:sp>
      <p:sp>
        <p:nvSpPr>
          <p:cNvPr id="23" name="Text 19"/>
          <p:cNvSpPr txBox="1"/>
          <p:nvPr/>
        </p:nvSpPr>
        <p:spPr>
          <a:xfrm>
            <a:off x="2340864" y="5586984"/>
            <a:ext cx="8851392" cy="237744"/>
          </a:xfrm>
          <a:prstGeom prst="rect">
            <a:avLst/>
          </a:prstGeom>
          <a:noFill/>
          <a:ln/>
        </p:spPr>
        <p:txBody>
          <a:bodyPr wrap="square" lIns="0" tIns="0" rIns="0" bIns="0" rtlCol="0" anchor="ctr">
            <a:normAutofit/>
          </a:bodyPr>
          <a:lstStyle/>
          <a:p>
            <a:r>
              <a:rPr lang="bg-BG" sz="1120" b="1" dirty="0">
                <a:solidFill>
                  <a:srgbClr val="FFFFFF"/>
                </a:solidFill>
                <a:latin typeface="Sofia Sans" panose="020B0503060000020004" pitchFamily="34" charset="0"/>
                <a:ea typeface="Arial" pitchFamily="34" charset="-122"/>
                <a:cs typeface="Arial" pitchFamily="34" charset="-120"/>
              </a:rPr>
              <a:t>Boris Rachev   •   0877574700   •   office@kech.show  					 https://kech.show</a:t>
            </a: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36E"/>
                </a:solidFill>
                <a:latin typeface="Arial"/>
                <a:ea typeface="Arial"/>
                <a:cs typeface="Arial"/>
              </a:defRPr>
            </a:lvl1pPr>
          </a:lstStyle>
          <a:p>
            <a:pPr algn="l"/>
            <a:fld id="{F7021451-1387-4CA6-816F-3879F97B5CBC}" type="slidenum">
              <a:rPr lang="en-US" b="0">
                <a:latin typeface="Sofia Sans" panose="020B0503060000020004" pitchFamily="34" charset="0"/>
              </a:rPr>
              <a:t>7</a:t>
            </a:fld>
            <a:endParaRPr lang="en-US" dirty="0">
              <a:latin typeface="Sofia Sans" panose="020B05030600000200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4" name="Image 0" descr="/mnt/data/KECH UNLIMITED LOGO - Border.png"/>
          <p:cNvPicPr>
            <a:picLocks noChangeAspect="1"/>
          </p:cNvPicPr>
          <p:nvPr/>
        </p:nvPicPr>
        <p:blipFill>
          <a:blip r:embed="rId3"/>
          <a:stretch>
            <a:fillRect/>
          </a:stretch>
        </p:blipFill>
        <p:spPr>
          <a:xfrm>
            <a:off x="2926080" y="933549"/>
            <a:ext cx="6766560" cy="2377440"/>
          </a:xfrm>
          <a:prstGeom prst="rect">
            <a:avLst/>
          </a:prstGeom>
        </p:spPr>
      </p:pic>
      <p:sp>
        <p:nvSpPr>
          <p:cNvPr id="5" name="Text 2"/>
          <p:cNvSpPr txBox="1"/>
          <p:nvPr/>
        </p:nvSpPr>
        <p:spPr>
          <a:xfrm>
            <a:off x="2926080" y="3822192"/>
            <a:ext cx="6400800" cy="347472"/>
          </a:xfrm>
          <a:prstGeom prst="rect">
            <a:avLst/>
          </a:prstGeom>
          <a:noFill/>
          <a:ln/>
        </p:spPr>
        <p:txBody>
          <a:bodyPr wrap="square" lIns="0" tIns="0" rIns="0" bIns="0" rtlCol="0" anchor="ctr">
            <a:normAutofit/>
          </a:bodyPr>
          <a:lstStyle/>
          <a:p>
            <a:pPr marL="0" indent="0" algn="ctr">
              <a:buNone/>
            </a:pPr>
            <a:r>
              <a:rPr lang="en-US" sz="1800" b="1" dirty="0">
                <a:solidFill>
                  <a:srgbClr val="FFDC3C"/>
                </a:solidFill>
                <a:latin typeface="Sofia Sans" panose="020B0503060000020004" pitchFamily="34" charset="0"/>
                <a:ea typeface="Arial" pitchFamily="34" charset="-122"/>
                <a:cs typeface="Arial" pitchFamily="34" charset="-120"/>
              </a:rPr>
              <a:t>20 OCTOBER 2026 • 19:00</a:t>
            </a:r>
            <a:endParaRPr lang="en-US" sz="1800" dirty="0">
              <a:latin typeface="Sofia Sans" panose="020B0503060000020004" pitchFamily="34" charset="0"/>
            </a:endParaRPr>
          </a:p>
        </p:txBody>
      </p:sp>
      <p:sp>
        <p:nvSpPr>
          <p:cNvPr id="6" name="Text 3"/>
          <p:cNvSpPr txBox="1"/>
          <p:nvPr/>
        </p:nvSpPr>
        <p:spPr>
          <a:xfrm>
            <a:off x="2926080" y="4251960"/>
            <a:ext cx="6400800" cy="347472"/>
          </a:xfrm>
          <a:prstGeom prst="rect">
            <a:avLst/>
          </a:prstGeom>
          <a:noFill/>
          <a:ln/>
        </p:spPr>
        <p:txBody>
          <a:bodyPr wrap="square" lIns="0" tIns="0" rIns="0" bIns="0" rtlCol="0" anchor="ctr">
            <a:normAutofit/>
          </a:bodyPr>
          <a:lstStyle/>
          <a:p>
            <a:pPr marL="0" indent="0" algn="ctr">
              <a:buNone/>
            </a:pPr>
            <a:r>
              <a:rPr lang="en-US" sz="1700" b="1" dirty="0">
                <a:solidFill>
                  <a:srgbClr val="FFFFFF"/>
                </a:solidFill>
                <a:latin typeface="Sofia Sans" panose="020B0503060000020004" pitchFamily="34" charset="0"/>
                <a:ea typeface="Arial" pitchFamily="34" charset="-122"/>
                <a:cs typeface="Arial" pitchFamily="34" charset="-120"/>
              </a:rPr>
              <a:t>TOPLOCENTRALA • HALL 1 • SOFIA</a:t>
            </a:r>
            <a:endParaRPr lang="en-US" sz="1700" dirty="0">
              <a:latin typeface="Sofia Sans" panose="020B0503060000020004" pitchFamily="34" charset="0"/>
            </a:endParaRPr>
          </a:p>
        </p:txBody>
      </p:sp>
      <p:sp>
        <p:nvSpPr>
          <p:cNvPr id="7" name="Text 4"/>
          <p:cNvSpPr txBox="1"/>
          <p:nvPr/>
        </p:nvSpPr>
        <p:spPr>
          <a:xfrm>
            <a:off x="2926080" y="4910328"/>
            <a:ext cx="6400800" cy="438912"/>
          </a:xfrm>
          <a:prstGeom prst="rect">
            <a:avLst/>
          </a:prstGeom>
          <a:noFill/>
          <a:ln/>
        </p:spPr>
        <p:txBody>
          <a:bodyPr wrap="square" lIns="0" tIns="0" rIns="0" bIns="0" rtlCol="0" anchor="ctr">
            <a:normAutofit/>
          </a:bodyPr>
          <a:lstStyle/>
          <a:p>
            <a:pPr marL="0" indent="0" algn="ctr">
              <a:buNone/>
            </a:pPr>
            <a:r>
              <a:rPr lang="en-US" sz="2100" b="1" dirty="0">
                <a:solidFill>
                  <a:srgbClr val="FFFFFF"/>
                </a:solidFill>
                <a:latin typeface="Sofia Sans" panose="020B0503060000020004" pitchFamily="34" charset="0"/>
                <a:ea typeface="Arial" pitchFamily="34" charset="-122"/>
                <a:cs typeface="Arial" pitchFamily="34" charset="-120"/>
              </a:rPr>
              <a:t>Ready for some WRESTLING?</a:t>
            </a:r>
            <a:endParaRPr lang="en-US" sz="2100" dirty="0">
              <a:latin typeface="Sofia Sans" panose="020B0503060000020004" pitchFamily="34" charset="0"/>
            </a:endParaRPr>
          </a:p>
        </p:txBody>
      </p:sp>
      <p:sp>
        <p:nvSpPr>
          <p:cNvPr id="8" name="Shape 5"/>
          <p:cNvSpPr/>
          <p:nvPr/>
        </p:nvSpPr>
        <p:spPr>
          <a:xfrm>
            <a:off x="4736592" y="5577840"/>
            <a:ext cx="2788920" cy="530352"/>
          </a:xfrm>
          <a:prstGeom prst="roundRect">
            <a:avLst>
              <a:gd name="adj" fmla="val 13793"/>
            </a:avLst>
          </a:prstGeom>
          <a:solidFill>
            <a:srgbClr val="F4C400"/>
          </a:solidFill>
          <a:ln w="12700">
            <a:solidFill>
              <a:srgbClr val="F4C400"/>
            </a:solidFill>
            <a:prstDash val="solid"/>
          </a:ln>
        </p:spPr>
      </p:sp>
      <p:sp>
        <p:nvSpPr>
          <p:cNvPr id="9" name="Text 6">
            <a:hlinkClick r:id="rId4"/>
          </p:cNvPr>
          <p:cNvSpPr/>
          <p:nvPr/>
        </p:nvSpPr>
        <p:spPr>
          <a:xfrm>
            <a:off x="4736592" y="5577840"/>
            <a:ext cx="2788920" cy="530352"/>
          </a:xfrm>
          <a:prstGeom prst="rect">
            <a:avLst/>
          </a:prstGeom>
          <a:noFill/>
          <a:ln/>
        </p:spPr>
        <p:txBody>
          <a:bodyPr wrap="square" lIns="0" tIns="0" rIns="0" bIns="0" rtlCol="0" anchor="ctr"/>
          <a:lstStyle/>
          <a:p>
            <a:pPr marL="0" indent="0" algn="ctr">
              <a:buNone/>
            </a:pPr>
            <a:r>
              <a:rPr lang="en-US" sz="1250" b="1" u="sng" dirty="0">
                <a:solidFill>
                  <a:srgbClr val="111111"/>
                </a:solidFill>
                <a:latin typeface="Sofia Sans" panose="020B0503060000020004"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TICKETS AT EVENTIM</a:t>
            </a:r>
            <a:endParaRPr lang="en-US" sz="1250" dirty="0">
              <a:latin typeface="Sofia Sans" panose="020B0503060000020004" pitchFamily="34" charset="0"/>
            </a:endParaRPr>
          </a:p>
        </p:txBody>
      </p:sp>
      <p:sp>
        <p:nvSpPr>
          <p:cNvPr id="25" name="Slide Number Placeholder 0"/>
          <p:cNvSpPr>
            <a:spLocks noGrp="1"/>
          </p:cNvSpPr>
          <p:nvPr>
            <p:ph type="sldNum" sz="quarter" idx="4294967295"/>
          </p:nvPr>
        </p:nvSpPr>
        <p:spPr>
          <a:xfrm>
            <a:off x="11247120" y="642823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latin typeface="Sofia Sans" panose="020B0503060000020004" pitchFamily="34" charset="0"/>
              </a:rPr>
              <a:t>8</a:t>
            </a:fld>
            <a:endParaRPr lang="en-US" dirty="0">
              <a:latin typeface="Sofia Sans" panose="020B05030600000200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888</Words>
  <Application>Microsoft Office PowerPoint</Application>
  <PresentationFormat>Широк екран</PresentationFormat>
  <Paragraphs>138</Paragraphs>
  <Slides>8</Slides>
  <Notes>8</Notes>
  <HiddenSlides>0</HiddenSlides>
  <MMClips>0</MMClips>
  <ScaleCrop>false</ScaleCrop>
  <HeadingPairs>
    <vt:vector size="6" baseType="variant">
      <vt:variant>
        <vt:lpstr>Използвани шрифтове</vt:lpstr>
      </vt:variant>
      <vt:variant>
        <vt:i4>3</vt:i4>
      </vt:variant>
      <vt:variant>
        <vt:lpstr>Тема</vt:lpstr>
      </vt:variant>
      <vt:variant>
        <vt:i4>1</vt:i4>
      </vt:variant>
      <vt:variant>
        <vt:lpstr>Заглавия на слайдовете</vt:lpstr>
      </vt:variant>
      <vt:variant>
        <vt:i4>8</vt:i4>
      </vt:variant>
    </vt:vector>
  </HeadingPairs>
  <TitlesOfParts>
    <vt:vector size="12" baseType="lpstr">
      <vt:lpstr>Arial</vt:lpstr>
      <vt:lpstr>Calibri</vt:lpstr>
      <vt:lpstr>Sofia Sans</vt:lpstr>
      <vt:lpstr>Office Theme</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Company>Раунд Тейбъл Продъкшънс ООД</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КЕЧ: Unlimited — Press Kit — 20.10.2026</dc:title>
  <dc:subject>КЕЧ: Unlimited Press Kit</dc:subject>
  <dc:creator>OpenAI</dc:creator>
  <cp:lastModifiedBy>R R</cp:lastModifiedBy>
  <cp:revision>15</cp:revision>
  <dcterms:created xsi:type="dcterms:W3CDTF">2026-10-10T12:07:51Z</dcterms:created>
  <dcterms:modified xsi:type="dcterms:W3CDTF">2026-10-17T10:19:46Z</dcterms:modified>
</cp:coreProperties>
</file>